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93" r:id="rId3"/>
    <p:sldMasterId id="2147484069" r:id="rId4"/>
    <p:sldMasterId id="2147484043" r:id="rId5"/>
    <p:sldMasterId id="2147484095" r:id="rId6"/>
  </p:sldMasterIdLst>
  <p:notesMasterIdLst>
    <p:notesMasterId r:id="rId40"/>
  </p:notesMasterIdLst>
  <p:handoutMasterIdLst>
    <p:handoutMasterId r:id="rId41"/>
  </p:handoutMasterIdLst>
  <p:sldIdLst>
    <p:sldId id="363" r:id="rId7"/>
    <p:sldId id="368" r:id="rId8"/>
    <p:sldId id="369" r:id="rId9"/>
    <p:sldId id="373" r:id="rId10"/>
    <p:sldId id="370" r:id="rId11"/>
    <p:sldId id="579" r:id="rId12"/>
    <p:sldId id="371" r:id="rId13"/>
    <p:sldId id="372" r:id="rId14"/>
    <p:sldId id="374" r:id="rId15"/>
    <p:sldId id="375" r:id="rId16"/>
    <p:sldId id="379" r:id="rId17"/>
    <p:sldId id="377" r:id="rId18"/>
    <p:sldId id="380" r:id="rId19"/>
    <p:sldId id="381" r:id="rId20"/>
    <p:sldId id="382" r:id="rId21"/>
    <p:sldId id="383" r:id="rId22"/>
    <p:sldId id="384" r:id="rId23"/>
    <p:sldId id="385" r:id="rId24"/>
    <p:sldId id="386" r:id="rId25"/>
    <p:sldId id="387" r:id="rId26"/>
    <p:sldId id="388" r:id="rId27"/>
    <p:sldId id="389" r:id="rId28"/>
    <p:sldId id="390" r:id="rId29"/>
    <p:sldId id="391" r:id="rId30"/>
    <p:sldId id="392" r:id="rId31"/>
    <p:sldId id="393" r:id="rId32"/>
    <p:sldId id="376" r:id="rId33"/>
    <p:sldId id="414" r:id="rId34"/>
    <p:sldId id="394" r:id="rId35"/>
    <p:sldId id="396" r:id="rId36"/>
    <p:sldId id="395" r:id="rId37"/>
    <p:sldId id="410" r:id="rId38"/>
    <p:sldId id="411" r:id="rId39"/>
  </p:sldIdLst>
  <p:sldSz cx="12192000" cy="6858000"/>
  <p:notesSz cx="6858000"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DFC5"/>
    <a:srgbClr val="F5F5F5"/>
    <a:srgbClr val="F9F9F9"/>
    <a:srgbClr val="8AACC9"/>
    <a:srgbClr val="F4DBAD"/>
    <a:srgbClr val="FCC8C2"/>
    <a:srgbClr val="F89284"/>
    <a:srgbClr val="E8B75D"/>
    <a:srgbClr val="FF7403"/>
    <a:srgbClr val="185B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25" autoAdjust="0"/>
    <p:restoredTop sz="96323"/>
  </p:normalViewPr>
  <p:slideViewPr>
    <p:cSldViewPr snapToGrid="0" snapToObjects="1">
      <p:cViewPr varScale="1">
        <p:scale>
          <a:sx n="62" d="100"/>
          <a:sy n="62" d="100"/>
        </p:scale>
        <p:origin x="1000" y="5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105" d="100"/>
          <a:sy n="105" d="100"/>
        </p:scale>
        <p:origin x="4448"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0" Type="http://schemas.openxmlformats.org/officeDocument/2006/relationships/slide" Target="slides/slide14.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7798C6C9-0C95-2888-BD81-9F5108B91CAF}"/>
              </a:ext>
            </a:extLst>
          </p:cNvPr>
          <p:cNvSpPr>
            <a:spLocks noGrp="1"/>
          </p:cNvSpPr>
          <p:nvPr>
            <p:ph type="hdr" sz="quarter"/>
          </p:nvPr>
        </p:nvSpPr>
        <p:spPr>
          <a:xfrm>
            <a:off x="0" y="0"/>
            <a:ext cx="29718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i-FI"/>
          </a:p>
        </p:txBody>
      </p:sp>
      <p:sp>
        <p:nvSpPr>
          <p:cNvPr id="3" name="Päivämäärän paikkamerkki 2">
            <a:extLst>
              <a:ext uri="{FF2B5EF4-FFF2-40B4-BE49-F238E27FC236}">
                <a16:creationId xmlns:a16="http://schemas.microsoft.com/office/drawing/2014/main" id="{E102B5AA-70B9-4DC2-FE66-0F0772E79A51}"/>
              </a:ext>
            </a:extLst>
          </p:cNvPr>
          <p:cNvSpPr>
            <a:spLocks noGrp="1"/>
          </p:cNvSpPr>
          <p:nvPr>
            <p:ph type="dt" sz="quarter" idx="1"/>
          </p:nvPr>
        </p:nvSpPr>
        <p:spPr>
          <a:xfrm>
            <a:off x="3884613" y="0"/>
            <a:ext cx="29718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8B9088F-7FAE-446C-9EA5-AFF8127D3699}" type="datetimeFigureOut">
              <a:rPr lang="fi-FI"/>
              <a:pPr>
                <a:defRPr/>
              </a:pPr>
              <a:t>4.4.2024</a:t>
            </a:fld>
            <a:endParaRPr lang="fi-FI"/>
          </a:p>
        </p:txBody>
      </p:sp>
      <p:sp>
        <p:nvSpPr>
          <p:cNvPr id="4" name="Alatunnisteen paikkamerkki 3">
            <a:extLst>
              <a:ext uri="{FF2B5EF4-FFF2-40B4-BE49-F238E27FC236}">
                <a16:creationId xmlns:a16="http://schemas.microsoft.com/office/drawing/2014/main" id="{4F258C96-42EC-DA42-435F-B2825E883314}"/>
              </a:ext>
            </a:extLst>
          </p:cNvPr>
          <p:cNvSpPr>
            <a:spLocks noGrp="1"/>
          </p:cNvSpPr>
          <p:nvPr>
            <p:ph type="ftr" sz="quarter" idx="2"/>
          </p:nvPr>
        </p:nvSpPr>
        <p:spPr>
          <a:xfrm>
            <a:off x="0" y="9428163"/>
            <a:ext cx="29718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i-FI"/>
          </a:p>
        </p:txBody>
      </p:sp>
      <p:sp>
        <p:nvSpPr>
          <p:cNvPr id="5" name="Dian numeron paikkamerkki 4">
            <a:extLst>
              <a:ext uri="{FF2B5EF4-FFF2-40B4-BE49-F238E27FC236}">
                <a16:creationId xmlns:a16="http://schemas.microsoft.com/office/drawing/2014/main" id="{5A35A770-AD97-703A-A47F-F9309978293C}"/>
              </a:ext>
            </a:extLst>
          </p:cNvPr>
          <p:cNvSpPr>
            <a:spLocks noGrp="1"/>
          </p:cNvSpPr>
          <p:nvPr>
            <p:ph type="sldNum" sz="quarter" idx="3"/>
          </p:nvPr>
        </p:nvSpPr>
        <p:spPr>
          <a:xfrm>
            <a:off x="3884613" y="9428163"/>
            <a:ext cx="29718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A92539CA-AD3E-4720-911A-F634F75886A1}" type="slidenum">
              <a:rPr lang="fi-FI" altLang="fi-FI"/>
              <a:pPr/>
              <a:t>‹#›</a:t>
            </a:fld>
            <a:endParaRPr lang="fi-FI" altLang="fi-FI"/>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C159-4341-C974-4954-2F23DA09E8FC}"/>
              </a:ext>
            </a:extLst>
          </p:cNvPr>
          <p:cNvSpPr>
            <a:spLocks noGrp="1"/>
          </p:cNvSpPr>
          <p:nvPr>
            <p:ph type="hdr" sz="quarter"/>
          </p:nvPr>
        </p:nvSpPr>
        <p:spPr>
          <a:xfrm>
            <a:off x="0" y="0"/>
            <a:ext cx="2971800" cy="498475"/>
          </a:xfrm>
          <a:prstGeom prst="rect">
            <a:avLst/>
          </a:prstGeom>
        </p:spPr>
        <p:txBody>
          <a:bodyPr vert="horz" lIns="91440" tIns="45720" rIns="91440" bIns="45720" rtlCol="0"/>
          <a:lstStyle>
            <a:lvl1pPr algn="l" eaLnBrk="1" fontAlgn="auto" hangingPunct="1">
              <a:spcBef>
                <a:spcPts val="0"/>
              </a:spcBef>
              <a:spcAft>
                <a:spcPts val="0"/>
              </a:spcAft>
              <a:defRPr sz="1200" b="0" i="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4962D184-CA75-64D6-85F5-33B0EE9ACBD8}"/>
              </a:ext>
            </a:extLst>
          </p:cNvPr>
          <p:cNvSpPr>
            <a:spLocks noGrp="1"/>
          </p:cNvSpPr>
          <p:nvPr>
            <p:ph type="dt" idx="1"/>
          </p:nvPr>
        </p:nvSpPr>
        <p:spPr>
          <a:xfrm>
            <a:off x="3884613" y="0"/>
            <a:ext cx="2971800" cy="498475"/>
          </a:xfrm>
          <a:prstGeom prst="rect">
            <a:avLst/>
          </a:prstGeom>
        </p:spPr>
        <p:txBody>
          <a:bodyPr vert="horz" lIns="91440" tIns="45720" rIns="91440" bIns="45720" rtlCol="0"/>
          <a:lstStyle>
            <a:lvl1pPr algn="r" eaLnBrk="1" fontAlgn="auto" hangingPunct="1">
              <a:spcBef>
                <a:spcPts val="0"/>
              </a:spcBef>
              <a:spcAft>
                <a:spcPts val="0"/>
              </a:spcAft>
              <a:defRPr sz="1200" b="0" i="0">
                <a:latin typeface="Arial" charset="0"/>
              </a:defRPr>
            </a:lvl1pPr>
          </a:lstStyle>
          <a:p>
            <a:pPr>
              <a:defRPr/>
            </a:pPr>
            <a:fld id="{EF3C3D8A-250F-4046-9D44-605A603DC31D}" type="datetimeFigureOut">
              <a:rPr lang="hr-HR"/>
              <a:pPr>
                <a:defRPr/>
              </a:pPr>
              <a:t>4.4.2024.</a:t>
            </a:fld>
            <a:endParaRPr lang="hr-HR"/>
          </a:p>
        </p:txBody>
      </p:sp>
      <p:sp>
        <p:nvSpPr>
          <p:cNvPr id="4" name="Slide Image Placeholder 3">
            <a:extLst>
              <a:ext uri="{FF2B5EF4-FFF2-40B4-BE49-F238E27FC236}">
                <a16:creationId xmlns:a16="http://schemas.microsoft.com/office/drawing/2014/main" id="{5AE8634E-927C-A68C-8115-FF3F6C0681EA}"/>
              </a:ext>
            </a:extLst>
          </p:cNvPr>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6B4288D-8852-D9F0-96F8-B30798BF9D0E}"/>
              </a:ext>
            </a:extLst>
          </p:cNvPr>
          <p:cNvSpPr>
            <a:spLocks noGrp="1"/>
          </p:cNvSpPr>
          <p:nvPr>
            <p:ph type="body" sz="quarter" idx="3"/>
          </p:nvPr>
        </p:nvSpPr>
        <p:spPr>
          <a:xfrm>
            <a:off x="685800" y="4776788"/>
            <a:ext cx="5486400" cy="39084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7FA004F-B912-9BBF-5636-F746B3D4DBC0}"/>
              </a:ext>
            </a:extLst>
          </p:cNvPr>
          <p:cNvSpPr>
            <a:spLocks noGrp="1"/>
          </p:cNvSpPr>
          <p:nvPr>
            <p:ph type="ftr" sz="quarter" idx="4"/>
          </p:nvPr>
        </p:nvSpPr>
        <p:spPr>
          <a:xfrm>
            <a:off x="0" y="9428163"/>
            <a:ext cx="2971800" cy="498475"/>
          </a:xfrm>
          <a:prstGeom prst="rect">
            <a:avLst/>
          </a:prstGeom>
        </p:spPr>
        <p:txBody>
          <a:bodyPr vert="horz" lIns="91440" tIns="45720" rIns="91440" bIns="45720" rtlCol="0" anchor="b"/>
          <a:lstStyle>
            <a:lvl1pPr algn="l" eaLnBrk="1" fontAlgn="auto" hangingPunct="1">
              <a:spcBef>
                <a:spcPts val="0"/>
              </a:spcBef>
              <a:spcAft>
                <a:spcPts val="0"/>
              </a:spcAft>
              <a:defRPr sz="1200" b="0" i="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BCD4BAD4-5C30-2831-CC26-6927438A8424}"/>
              </a:ext>
            </a:extLst>
          </p:cNvPr>
          <p:cNvSpPr>
            <a:spLocks noGrp="1"/>
          </p:cNvSpPr>
          <p:nvPr>
            <p:ph type="sldNum" sz="quarter" idx="5"/>
          </p:nvPr>
        </p:nvSpPr>
        <p:spPr>
          <a:xfrm>
            <a:off x="3884613" y="9428163"/>
            <a:ext cx="29718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401AC3AC-4520-4E4B-BB06-6526342D6FC6}" type="slidenum">
              <a:rPr lang="uk-UA" altLang="fi-FI"/>
              <a:pPr/>
              <a:t>‹#›</a:t>
            </a:fld>
            <a:endParaRPr lang="uk-UA" altLang="fi-F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I" sz="1000" dirty="0"/>
              <a:t>Test note</a:t>
            </a:r>
          </a:p>
        </p:txBody>
      </p:sp>
      <p:sp>
        <p:nvSpPr>
          <p:cNvPr id="4" name="Slide Number Placeholder 3"/>
          <p:cNvSpPr>
            <a:spLocks noGrp="1"/>
          </p:cNvSpPr>
          <p:nvPr>
            <p:ph type="sldNum" sz="quarter" idx="5"/>
          </p:nvPr>
        </p:nvSpPr>
        <p:spPr/>
        <p:txBody>
          <a:bodyPr/>
          <a:lstStyle/>
          <a:p>
            <a:fld id="{401AC3AC-4520-4E4B-BB06-6526342D6FC6}" type="slidenum">
              <a:rPr lang="uk-UA" altLang="fi-FI" smtClean="0"/>
              <a:pPr/>
              <a:t>1</a:t>
            </a:fld>
            <a:endParaRPr lang="uk-UA" altLang="fi-FI"/>
          </a:p>
        </p:txBody>
      </p:sp>
    </p:spTree>
    <p:extLst>
      <p:ext uri="{BB962C8B-B14F-4D97-AF65-F5344CB8AC3E}">
        <p14:creationId xmlns:p14="http://schemas.microsoft.com/office/powerpoint/2010/main" val="656873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image" Target="../media/image5.emf"/><Relationship Id="rId1" Type="http://schemas.openxmlformats.org/officeDocument/2006/relationships/slideMaster" Target="../slideMasters/slideMaster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3.png"/><Relationship Id="rId2" Type="http://schemas.openxmlformats.org/officeDocument/2006/relationships/image" Target="../media/image11.emf"/><Relationship Id="rId1" Type="http://schemas.openxmlformats.org/officeDocument/2006/relationships/slideMaster" Target="../slideMasters/slideMaster3.xml"/><Relationship Id="rId6" Type="http://schemas.openxmlformats.org/officeDocument/2006/relationships/image" Target="../media/image4.png"/><Relationship Id="rId5" Type="http://schemas.openxmlformats.org/officeDocument/2006/relationships/image" Target="../media/image12.emf"/><Relationship Id="rId4" Type="http://schemas.openxmlformats.org/officeDocument/2006/relationships/image" Target="../media/image5.emf"/></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emf"/><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emf"/><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emf"/><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emf"/><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emf"/><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3.png"/><Relationship Id="rId2" Type="http://schemas.openxmlformats.org/officeDocument/2006/relationships/image" Target="../media/image17.emf"/><Relationship Id="rId1" Type="http://schemas.openxmlformats.org/officeDocument/2006/relationships/slideMaster" Target="../slideMasters/slideMaster3.xml"/><Relationship Id="rId6" Type="http://schemas.openxmlformats.org/officeDocument/2006/relationships/image" Target="../media/image7.emf"/><Relationship Id="rId5" Type="http://schemas.openxmlformats.org/officeDocument/2006/relationships/image" Target="../media/image18.emf"/><Relationship Id="rId4" Type="http://schemas.openxmlformats.org/officeDocument/2006/relationships/image" Target="../media/image6.emf"/></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26.emf"/><Relationship Id="rId4" Type="http://schemas.openxmlformats.org/officeDocument/2006/relationships/image" Target="../media/image25.emf"/></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8.emf"/><Relationship Id="rId4" Type="http://schemas.openxmlformats.org/officeDocument/2006/relationships/image" Target="../media/image7.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16.emf"/><Relationship Id="rId4" Type="http://schemas.openxmlformats.org/officeDocument/2006/relationships/image" Target="../media/image7.emf"/></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30.emf"/><Relationship Id="rId7" Type="http://schemas.openxmlformats.org/officeDocument/2006/relationships/image" Target="../media/image32.emf"/><Relationship Id="rId12" Type="http://schemas.openxmlformats.org/officeDocument/2006/relationships/image" Target="../media/image4.png"/><Relationship Id="rId2" Type="http://schemas.openxmlformats.org/officeDocument/2006/relationships/image" Target="../media/image29.emf"/><Relationship Id="rId1" Type="http://schemas.openxmlformats.org/officeDocument/2006/relationships/slideMaster" Target="../slideMasters/slideMaster4.xml"/><Relationship Id="rId6" Type="http://schemas.openxmlformats.org/officeDocument/2006/relationships/image" Target="../media/image31.emf"/><Relationship Id="rId11" Type="http://schemas.openxmlformats.org/officeDocument/2006/relationships/image" Target="../media/image36.emf"/><Relationship Id="rId5" Type="http://schemas.openxmlformats.org/officeDocument/2006/relationships/image" Target="../media/image16.emf"/><Relationship Id="rId10" Type="http://schemas.openxmlformats.org/officeDocument/2006/relationships/image" Target="../media/image35.emf"/><Relationship Id="rId4" Type="http://schemas.openxmlformats.org/officeDocument/2006/relationships/image" Target="../media/image8.emf"/><Relationship Id="rId9" Type="http://schemas.openxmlformats.org/officeDocument/2006/relationships/image" Target="../media/image34.emf"/></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image" Target="../media/image38.emf"/><Relationship Id="rId7" Type="http://schemas.openxmlformats.org/officeDocument/2006/relationships/image" Target="../media/image42.emf"/><Relationship Id="rId12" Type="http://schemas.openxmlformats.org/officeDocument/2006/relationships/image" Target="../media/image4.png"/><Relationship Id="rId2" Type="http://schemas.openxmlformats.org/officeDocument/2006/relationships/image" Target="../media/image37.emf"/><Relationship Id="rId1" Type="http://schemas.openxmlformats.org/officeDocument/2006/relationships/slideMaster" Target="../slideMasters/slideMaster4.xml"/><Relationship Id="rId6" Type="http://schemas.openxmlformats.org/officeDocument/2006/relationships/image" Target="../media/image41.emf"/><Relationship Id="rId11" Type="http://schemas.openxmlformats.org/officeDocument/2006/relationships/image" Target="../media/image46.emf"/><Relationship Id="rId5" Type="http://schemas.openxmlformats.org/officeDocument/2006/relationships/image" Target="../media/image40.emf"/><Relationship Id="rId10" Type="http://schemas.openxmlformats.org/officeDocument/2006/relationships/image" Target="../media/image45.emf"/><Relationship Id="rId4" Type="http://schemas.openxmlformats.org/officeDocument/2006/relationships/image" Target="../media/image39.emf"/><Relationship Id="rId9" Type="http://schemas.openxmlformats.org/officeDocument/2006/relationships/image" Target="../media/image44.emf"/></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53.emf"/><Relationship Id="rId13" Type="http://schemas.openxmlformats.org/officeDocument/2006/relationships/image" Target="../media/image58.emf"/><Relationship Id="rId18" Type="http://schemas.openxmlformats.org/officeDocument/2006/relationships/image" Target="../media/image63.emf"/><Relationship Id="rId3" Type="http://schemas.openxmlformats.org/officeDocument/2006/relationships/image" Target="../media/image48.emf"/><Relationship Id="rId21" Type="http://schemas.openxmlformats.org/officeDocument/2006/relationships/image" Target="../media/image66.jpeg"/><Relationship Id="rId7" Type="http://schemas.openxmlformats.org/officeDocument/2006/relationships/image" Target="../media/image52.emf"/><Relationship Id="rId12" Type="http://schemas.openxmlformats.org/officeDocument/2006/relationships/image" Target="../media/image57.emf"/><Relationship Id="rId17" Type="http://schemas.openxmlformats.org/officeDocument/2006/relationships/image" Target="../media/image62.emf"/><Relationship Id="rId2" Type="http://schemas.openxmlformats.org/officeDocument/2006/relationships/image" Target="../media/image47.emf"/><Relationship Id="rId16" Type="http://schemas.openxmlformats.org/officeDocument/2006/relationships/image" Target="../media/image61.emf"/><Relationship Id="rId20" Type="http://schemas.openxmlformats.org/officeDocument/2006/relationships/image" Target="../media/image65.jpeg"/><Relationship Id="rId1" Type="http://schemas.openxmlformats.org/officeDocument/2006/relationships/slideMaster" Target="../slideMasters/slideMaster4.xml"/><Relationship Id="rId6" Type="http://schemas.openxmlformats.org/officeDocument/2006/relationships/image" Target="../media/image51.emf"/><Relationship Id="rId11" Type="http://schemas.openxmlformats.org/officeDocument/2006/relationships/image" Target="../media/image56.emf"/><Relationship Id="rId24" Type="http://schemas.openxmlformats.org/officeDocument/2006/relationships/image" Target="../media/image4.png"/><Relationship Id="rId5" Type="http://schemas.openxmlformats.org/officeDocument/2006/relationships/image" Target="../media/image50.emf"/><Relationship Id="rId15" Type="http://schemas.openxmlformats.org/officeDocument/2006/relationships/image" Target="../media/image60.emf"/><Relationship Id="rId23" Type="http://schemas.openxmlformats.org/officeDocument/2006/relationships/image" Target="../media/image68.jpeg"/><Relationship Id="rId10" Type="http://schemas.openxmlformats.org/officeDocument/2006/relationships/image" Target="../media/image55.emf"/><Relationship Id="rId19" Type="http://schemas.openxmlformats.org/officeDocument/2006/relationships/image" Target="../media/image64.emf"/><Relationship Id="rId4" Type="http://schemas.openxmlformats.org/officeDocument/2006/relationships/image" Target="../media/image49.emf"/><Relationship Id="rId9" Type="http://schemas.openxmlformats.org/officeDocument/2006/relationships/image" Target="../media/image54.emf"/><Relationship Id="rId14" Type="http://schemas.openxmlformats.org/officeDocument/2006/relationships/image" Target="../media/image59.emf"/><Relationship Id="rId22" Type="http://schemas.openxmlformats.org/officeDocument/2006/relationships/image" Target="../media/image67.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754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dirty="0"/>
          </a:p>
        </p:txBody>
      </p:sp>
      <p:sp>
        <p:nvSpPr>
          <p:cNvPr id="6" name="Title 1">
            <a:extLst>
              <a:ext uri="{FF2B5EF4-FFF2-40B4-BE49-F238E27FC236}">
                <a16:creationId xmlns:a16="http://schemas.microsoft.com/office/drawing/2014/main" id="{52A280EF-D2A0-567B-8A9F-DDEB7DE15475}"/>
              </a:ext>
            </a:extLst>
          </p:cNvPr>
          <p:cNvSpPr>
            <a:spLocks noGrp="1"/>
          </p:cNvSpPr>
          <p:nvPr>
            <p:ph type="title"/>
          </p:nvPr>
        </p:nvSpPr>
        <p:spPr>
          <a:xfrm>
            <a:off x="838200" y="782739"/>
            <a:ext cx="8314508" cy="785813"/>
          </a:xfrm>
        </p:spPr>
        <p:txBody>
          <a:bodyPr/>
          <a:lstStyle/>
          <a:p>
            <a:endParaRPr lang="en-FI" dirty="0"/>
          </a:p>
        </p:txBody>
      </p:sp>
    </p:spTree>
    <p:extLst>
      <p:ext uri="{BB962C8B-B14F-4D97-AF65-F5344CB8AC3E}">
        <p14:creationId xmlns:p14="http://schemas.microsoft.com/office/powerpoint/2010/main" val="3653611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dirty="0"/>
          </a:p>
        </p:txBody>
      </p:sp>
      <p:sp>
        <p:nvSpPr>
          <p:cNvPr id="3" name="Title 1">
            <a:extLst>
              <a:ext uri="{FF2B5EF4-FFF2-40B4-BE49-F238E27FC236}">
                <a16:creationId xmlns:a16="http://schemas.microsoft.com/office/drawing/2014/main" id="{435E59BA-F57D-FB3E-592A-82C457653951}"/>
              </a:ext>
            </a:extLst>
          </p:cNvPr>
          <p:cNvSpPr>
            <a:spLocks noGrp="1"/>
          </p:cNvSpPr>
          <p:nvPr>
            <p:ph type="title"/>
          </p:nvPr>
        </p:nvSpPr>
        <p:spPr>
          <a:xfrm>
            <a:off x="838200" y="782739"/>
            <a:ext cx="8314508" cy="785813"/>
          </a:xfrm>
        </p:spPr>
        <p:txBody>
          <a:bodyPr/>
          <a:lstStyle/>
          <a:p>
            <a:endParaRPr lang="en-FI" dirty="0"/>
          </a:p>
        </p:txBody>
      </p:sp>
    </p:spTree>
    <p:extLst>
      <p:ext uri="{BB962C8B-B14F-4D97-AF65-F5344CB8AC3E}">
        <p14:creationId xmlns:p14="http://schemas.microsoft.com/office/powerpoint/2010/main" val="2864096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5327468" cy="3661569"/>
          </a:xfrm>
        </p:spPr>
        <p:txBody>
          <a:body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021163"/>
            <a:ext cx="5327468" cy="3661569"/>
          </a:xfrm>
        </p:spPr>
        <p:txBody>
          <a:bodyPr/>
          <a:lstStyle/>
          <a:p>
            <a:endParaRPr lang="en-FI" dirty="0"/>
          </a:p>
        </p:txBody>
      </p:sp>
    </p:spTree>
    <p:extLst>
      <p:ext uri="{BB962C8B-B14F-4D97-AF65-F5344CB8AC3E}">
        <p14:creationId xmlns:p14="http://schemas.microsoft.com/office/powerpoint/2010/main" val="2128549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60640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412274"/>
            <a:ext cx="5327468" cy="3183372"/>
          </a:xfrm>
        </p:spPr>
        <p:txBody>
          <a:body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412274"/>
            <a:ext cx="5327468" cy="3183372"/>
          </a:xfrm>
        </p:spPr>
        <p:txBody>
          <a:bodyPr/>
          <a:lstStyle/>
          <a:p>
            <a:endParaRPr lang="en-FI" dirty="0"/>
          </a:p>
        </p:txBody>
      </p:sp>
      <p:sp>
        <p:nvSpPr>
          <p:cNvPr id="4" name="Title 1">
            <a:extLst>
              <a:ext uri="{FF2B5EF4-FFF2-40B4-BE49-F238E27FC236}">
                <a16:creationId xmlns:a16="http://schemas.microsoft.com/office/drawing/2014/main" id="{FABA0ED1-77DD-B6B2-735F-D9B23B02B0F4}"/>
              </a:ext>
            </a:extLst>
          </p:cNvPr>
          <p:cNvSpPr txBox="1">
            <a:spLocks/>
          </p:cNvSpPr>
          <p:nvPr userDrawn="1"/>
        </p:nvSpPr>
        <p:spPr>
          <a:xfrm>
            <a:off x="838200" y="1549093"/>
            <a:ext cx="3521765" cy="7858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endParaRPr lang="en-FI" dirty="0"/>
          </a:p>
        </p:txBody>
      </p:sp>
      <p:sp>
        <p:nvSpPr>
          <p:cNvPr id="7" name="Text Placeholder 3">
            <a:extLst>
              <a:ext uri="{FF2B5EF4-FFF2-40B4-BE49-F238E27FC236}">
                <a16:creationId xmlns:a16="http://schemas.microsoft.com/office/drawing/2014/main" id="{CA938F2A-9E7B-C724-29AE-EB83AC18ED25}"/>
              </a:ext>
            </a:extLst>
          </p:cNvPr>
          <p:cNvSpPr>
            <a:spLocks noGrp="1"/>
          </p:cNvSpPr>
          <p:nvPr>
            <p:ph type="body" sz="quarter" idx="24"/>
          </p:nvPr>
        </p:nvSpPr>
        <p:spPr>
          <a:xfrm>
            <a:off x="838201" y="1810233"/>
            <a:ext cx="5327468" cy="409303"/>
          </a:xfrm>
        </p:spPr>
        <p:txBody>
          <a:bodyPr/>
          <a:lstStyle>
            <a:lvl1pPr marL="0" indent="0">
              <a:buNone/>
              <a:defRPr/>
            </a:lvl1pPr>
          </a:lstStyle>
          <a:p>
            <a:endParaRPr lang="en-FI" dirty="0"/>
          </a:p>
        </p:txBody>
      </p:sp>
      <p:sp>
        <p:nvSpPr>
          <p:cNvPr id="8" name="Text Placeholder 3">
            <a:extLst>
              <a:ext uri="{FF2B5EF4-FFF2-40B4-BE49-F238E27FC236}">
                <a16:creationId xmlns:a16="http://schemas.microsoft.com/office/drawing/2014/main" id="{430680B2-3291-D52F-0AEB-EA9ED5380596}"/>
              </a:ext>
            </a:extLst>
          </p:cNvPr>
          <p:cNvSpPr>
            <a:spLocks noGrp="1"/>
          </p:cNvSpPr>
          <p:nvPr>
            <p:ph type="body" sz="quarter" idx="25"/>
          </p:nvPr>
        </p:nvSpPr>
        <p:spPr>
          <a:xfrm>
            <a:off x="6446521" y="1810233"/>
            <a:ext cx="5327468" cy="409303"/>
          </a:xfrm>
        </p:spPr>
        <p:txBody>
          <a:bodyPr/>
          <a:lstStyle>
            <a:lvl1pPr marL="0" indent="0">
              <a:buNone/>
              <a:defRPr/>
            </a:lvl1pPr>
          </a:lstStyle>
          <a:p>
            <a:endParaRPr lang="en-FI" dirty="0"/>
          </a:p>
        </p:txBody>
      </p:sp>
    </p:spTree>
    <p:extLst>
      <p:ext uri="{BB962C8B-B14F-4D97-AF65-F5344CB8AC3E}">
        <p14:creationId xmlns:p14="http://schemas.microsoft.com/office/powerpoint/2010/main" val="4115866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8314508"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lvl1pPr marL="228600" indent="-228600">
              <a:buClr>
                <a:schemeClr val="accent1"/>
              </a:buClr>
              <a:buFont typeface="Arial" panose="020B0604020202020204" pitchFamily="34" charset="0"/>
              <a:buChar char="•"/>
              <a:defRPr/>
            </a:lvl1pPr>
          </a:lstStyle>
          <a:p>
            <a:endParaRPr lang="en-FI" dirty="0"/>
          </a:p>
        </p:txBody>
      </p:sp>
    </p:spTree>
    <p:extLst>
      <p:ext uri="{BB962C8B-B14F-4D97-AF65-F5344CB8AC3E}">
        <p14:creationId xmlns:p14="http://schemas.microsoft.com/office/powerpoint/2010/main" val="3796208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5327468" cy="3661569"/>
          </a:xfrm>
        </p:spPr>
        <p:txBody>
          <a:bodyPr/>
          <a:lstStyle>
            <a:lvl1pPr marL="228600" indent="-228600">
              <a:buClr>
                <a:schemeClr val="accent1"/>
              </a:buClr>
              <a:buFont typeface="Arial" panose="020B0604020202020204" pitchFamily="34" charset="0"/>
              <a:buChar char="•"/>
              <a:defRPr/>
            </a:lvl1p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021163"/>
            <a:ext cx="5327468" cy="3661569"/>
          </a:xfrm>
        </p:spPr>
        <p:txBody>
          <a:bodyPr/>
          <a:lstStyle>
            <a:lvl1pPr marL="228600" indent="-228600">
              <a:buClr>
                <a:schemeClr val="accent1"/>
              </a:buClr>
              <a:buFont typeface="Arial" panose="020B0604020202020204" pitchFamily="34" charset="0"/>
              <a:buChar char="•"/>
              <a:defRPr/>
            </a:lvl1pPr>
          </a:lstStyle>
          <a:p>
            <a:endParaRPr lang="en-FI" dirty="0"/>
          </a:p>
        </p:txBody>
      </p:sp>
    </p:spTree>
    <p:extLst>
      <p:ext uri="{BB962C8B-B14F-4D97-AF65-F5344CB8AC3E}">
        <p14:creationId xmlns:p14="http://schemas.microsoft.com/office/powerpoint/2010/main" val="25716309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60640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412274"/>
            <a:ext cx="5327468" cy="3183372"/>
          </a:xfrm>
        </p:spPr>
        <p:txBody>
          <a:bodyPr/>
          <a:lstStyle>
            <a:lvl1pPr marL="342900" indent="-342900">
              <a:buClr>
                <a:schemeClr val="accent1"/>
              </a:buClr>
              <a:buFont typeface="Arial" panose="020B0604020202020204" pitchFamily="34" charset="0"/>
              <a:buChar char="•"/>
              <a:defRPr/>
            </a:lvl1p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412274"/>
            <a:ext cx="5327468" cy="3183372"/>
          </a:xfrm>
        </p:spPr>
        <p:txBody>
          <a:bodyPr/>
          <a:lstStyle>
            <a:lvl1pPr marL="228600" indent="-228600">
              <a:buClr>
                <a:schemeClr val="accent1"/>
              </a:buClr>
              <a:buFont typeface="Arial" panose="020B0604020202020204" pitchFamily="34" charset="0"/>
              <a:buChar char="•"/>
              <a:defRPr/>
            </a:lvl1pPr>
          </a:lstStyle>
          <a:p>
            <a:endParaRPr lang="en-FI" dirty="0"/>
          </a:p>
        </p:txBody>
      </p:sp>
      <p:sp>
        <p:nvSpPr>
          <p:cNvPr id="4" name="Title 1">
            <a:extLst>
              <a:ext uri="{FF2B5EF4-FFF2-40B4-BE49-F238E27FC236}">
                <a16:creationId xmlns:a16="http://schemas.microsoft.com/office/drawing/2014/main" id="{FABA0ED1-77DD-B6B2-735F-D9B23B02B0F4}"/>
              </a:ext>
            </a:extLst>
          </p:cNvPr>
          <p:cNvSpPr txBox="1">
            <a:spLocks/>
          </p:cNvSpPr>
          <p:nvPr userDrawn="1"/>
        </p:nvSpPr>
        <p:spPr>
          <a:xfrm>
            <a:off x="838200" y="1549093"/>
            <a:ext cx="3521765" cy="7858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endParaRPr lang="en-FI" dirty="0"/>
          </a:p>
        </p:txBody>
      </p:sp>
      <p:sp>
        <p:nvSpPr>
          <p:cNvPr id="7" name="Text Placeholder 3">
            <a:extLst>
              <a:ext uri="{FF2B5EF4-FFF2-40B4-BE49-F238E27FC236}">
                <a16:creationId xmlns:a16="http://schemas.microsoft.com/office/drawing/2014/main" id="{CA938F2A-9E7B-C724-29AE-EB83AC18ED25}"/>
              </a:ext>
            </a:extLst>
          </p:cNvPr>
          <p:cNvSpPr>
            <a:spLocks noGrp="1"/>
          </p:cNvSpPr>
          <p:nvPr>
            <p:ph type="body" sz="quarter" idx="24"/>
          </p:nvPr>
        </p:nvSpPr>
        <p:spPr>
          <a:xfrm>
            <a:off x="838201" y="1810233"/>
            <a:ext cx="5327468" cy="409303"/>
          </a:xfrm>
        </p:spPr>
        <p:txBody>
          <a:bodyPr/>
          <a:lstStyle>
            <a:lvl1pPr marL="0" indent="0">
              <a:buNone/>
              <a:defRPr/>
            </a:lvl1pPr>
          </a:lstStyle>
          <a:p>
            <a:endParaRPr lang="en-FI" dirty="0"/>
          </a:p>
        </p:txBody>
      </p:sp>
      <p:sp>
        <p:nvSpPr>
          <p:cNvPr id="8" name="Text Placeholder 3">
            <a:extLst>
              <a:ext uri="{FF2B5EF4-FFF2-40B4-BE49-F238E27FC236}">
                <a16:creationId xmlns:a16="http://schemas.microsoft.com/office/drawing/2014/main" id="{430680B2-3291-D52F-0AEB-EA9ED5380596}"/>
              </a:ext>
            </a:extLst>
          </p:cNvPr>
          <p:cNvSpPr>
            <a:spLocks noGrp="1"/>
          </p:cNvSpPr>
          <p:nvPr>
            <p:ph type="body" sz="quarter" idx="25"/>
          </p:nvPr>
        </p:nvSpPr>
        <p:spPr>
          <a:xfrm>
            <a:off x="6446521" y="1810233"/>
            <a:ext cx="5327468" cy="409303"/>
          </a:xfrm>
        </p:spPr>
        <p:txBody>
          <a:bodyPr/>
          <a:lstStyle>
            <a:lvl1pPr marL="0" indent="0">
              <a:buNone/>
              <a:defRPr/>
            </a:lvl1pPr>
          </a:lstStyle>
          <a:p>
            <a:endParaRPr lang="en-FI" dirty="0"/>
          </a:p>
        </p:txBody>
      </p:sp>
    </p:spTree>
    <p:extLst>
      <p:ext uri="{BB962C8B-B14F-4D97-AF65-F5344CB8AC3E}">
        <p14:creationId xmlns:p14="http://schemas.microsoft.com/office/powerpoint/2010/main" val="1250602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5327468" cy="3661569"/>
          </a:xfrm>
        </p:spPr>
        <p:txBody>
          <a:bodyPr/>
          <a:lstStyle>
            <a:lvl1pPr marL="0" indent="0">
              <a:buNone/>
              <a:defRPr/>
            </a:lvl1p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021163"/>
            <a:ext cx="5327468" cy="3661569"/>
          </a:xfrm>
        </p:spPr>
        <p:txBody>
          <a:bodyPr/>
          <a:lstStyle/>
          <a:p>
            <a:endParaRPr lang="en-FI" dirty="0"/>
          </a:p>
        </p:txBody>
      </p:sp>
    </p:spTree>
    <p:extLst>
      <p:ext uri="{BB962C8B-B14F-4D97-AF65-F5344CB8AC3E}">
        <p14:creationId xmlns:p14="http://schemas.microsoft.com/office/powerpoint/2010/main" val="16551091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9908569" cy="785813"/>
          </a:xfrm>
        </p:spPr>
        <p:txBody>
          <a:bodyPr/>
          <a:lstStyle>
            <a:lvl1pPr>
              <a:defRPr>
                <a:solidFill>
                  <a:schemeClr val="accent3"/>
                </a:solidFill>
              </a:defRPr>
            </a:lvl1pPr>
          </a:lstStyle>
          <a:p>
            <a:endParaRPr lang="en-FI" dirty="0"/>
          </a:p>
        </p:txBody>
      </p:sp>
    </p:spTree>
    <p:extLst>
      <p:ext uri="{BB962C8B-B14F-4D97-AF65-F5344CB8AC3E}">
        <p14:creationId xmlns:p14="http://schemas.microsoft.com/office/powerpoint/2010/main" val="13140998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447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3521765"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4356652" cy="3661569"/>
          </a:xfrm>
        </p:spPr>
        <p:txBody>
          <a:bodyPr/>
          <a:lstStyle/>
          <a:p>
            <a:endParaRPr lang="en-FI" dirty="0"/>
          </a:p>
        </p:txBody>
      </p:sp>
      <p:sp>
        <p:nvSpPr>
          <p:cNvPr id="4" name="Content Placeholder 11">
            <a:extLst>
              <a:ext uri="{FF2B5EF4-FFF2-40B4-BE49-F238E27FC236}">
                <a16:creationId xmlns:a16="http://schemas.microsoft.com/office/drawing/2014/main" id="{076B4A18-CAF5-34B0-F119-BA8EA97E19BA}"/>
              </a:ext>
            </a:extLst>
          </p:cNvPr>
          <p:cNvSpPr>
            <a:spLocks noGrp="1"/>
          </p:cNvSpPr>
          <p:nvPr>
            <p:ph sz="quarter" idx="23"/>
          </p:nvPr>
        </p:nvSpPr>
        <p:spPr>
          <a:xfrm>
            <a:off x="6104967"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3889292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3774141" cy="582705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 name="Title 1">
            <a:extLst>
              <a:ext uri="{FF2B5EF4-FFF2-40B4-BE49-F238E27FC236}">
                <a16:creationId xmlns:a16="http://schemas.microsoft.com/office/drawing/2014/main" id="{4FDF2479-C1FA-F32B-56AC-BD2D3FD22919}"/>
              </a:ext>
            </a:extLst>
          </p:cNvPr>
          <p:cNvSpPr>
            <a:spLocks noGrp="1"/>
          </p:cNvSpPr>
          <p:nvPr>
            <p:ph type="title"/>
          </p:nvPr>
        </p:nvSpPr>
        <p:spPr>
          <a:xfrm>
            <a:off x="658906" y="708212"/>
            <a:ext cx="2837329" cy="785813"/>
          </a:xfrm>
        </p:spPr>
        <p:txBody>
          <a:bodyPr>
            <a:normAutofit/>
          </a:bodyPr>
          <a:lstStyle>
            <a:lvl1pPr>
              <a:defRPr sz="2200"/>
            </a:lvl1pPr>
          </a:lstStyle>
          <a:p>
            <a:endParaRPr lang="en-FI" dirty="0"/>
          </a:p>
        </p:txBody>
      </p:sp>
      <p:sp>
        <p:nvSpPr>
          <p:cNvPr id="6" name="Text Placeholder 3">
            <a:extLst>
              <a:ext uri="{FF2B5EF4-FFF2-40B4-BE49-F238E27FC236}">
                <a16:creationId xmlns:a16="http://schemas.microsoft.com/office/drawing/2014/main" id="{17E849B1-738B-3136-A9CD-22E6BD84462C}"/>
              </a:ext>
            </a:extLst>
          </p:cNvPr>
          <p:cNvSpPr>
            <a:spLocks noGrp="1"/>
          </p:cNvSpPr>
          <p:nvPr>
            <p:ph type="body" sz="half" idx="2"/>
          </p:nvPr>
        </p:nvSpPr>
        <p:spPr>
          <a:xfrm>
            <a:off x="660494" y="1852245"/>
            <a:ext cx="2835741"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1892403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3774141" cy="582705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 name="Title 1">
            <a:extLst>
              <a:ext uri="{FF2B5EF4-FFF2-40B4-BE49-F238E27FC236}">
                <a16:creationId xmlns:a16="http://schemas.microsoft.com/office/drawing/2014/main" id="{0F8B7406-BC83-5A6B-C6CB-3CA4467381C3}"/>
              </a:ext>
            </a:extLst>
          </p:cNvPr>
          <p:cNvSpPr>
            <a:spLocks noGrp="1"/>
          </p:cNvSpPr>
          <p:nvPr>
            <p:ph type="title"/>
          </p:nvPr>
        </p:nvSpPr>
        <p:spPr>
          <a:xfrm>
            <a:off x="658906" y="708212"/>
            <a:ext cx="2837329" cy="785813"/>
          </a:xfrm>
        </p:spPr>
        <p:txBody>
          <a:bodyPr>
            <a:normAutofit/>
          </a:bodyPr>
          <a:lstStyle>
            <a:lvl1pPr>
              <a:defRPr sz="2200"/>
            </a:lvl1pPr>
          </a:lstStyle>
          <a:p>
            <a:endParaRPr lang="en-FI" dirty="0"/>
          </a:p>
        </p:txBody>
      </p:sp>
      <p:sp>
        <p:nvSpPr>
          <p:cNvPr id="4" name="Text Placeholder 3">
            <a:extLst>
              <a:ext uri="{FF2B5EF4-FFF2-40B4-BE49-F238E27FC236}">
                <a16:creationId xmlns:a16="http://schemas.microsoft.com/office/drawing/2014/main" id="{6E6CA95D-6A4B-B43E-0304-EBEB9B81678E}"/>
              </a:ext>
            </a:extLst>
          </p:cNvPr>
          <p:cNvSpPr>
            <a:spLocks noGrp="1"/>
          </p:cNvSpPr>
          <p:nvPr>
            <p:ph type="body" sz="half" idx="2"/>
          </p:nvPr>
        </p:nvSpPr>
        <p:spPr>
          <a:xfrm>
            <a:off x="660494" y="1852245"/>
            <a:ext cx="2835741"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3912979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3774141" cy="582705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 name="Title 1">
            <a:extLst>
              <a:ext uri="{FF2B5EF4-FFF2-40B4-BE49-F238E27FC236}">
                <a16:creationId xmlns:a16="http://schemas.microsoft.com/office/drawing/2014/main" id="{2166C8AB-B9EE-F5E9-13A1-08353BF128E0}"/>
              </a:ext>
            </a:extLst>
          </p:cNvPr>
          <p:cNvSpPr>
            <a:spLocks noGrp="1"/>
          </p:cNvSpPr>
          <p:nvPr>
            <p:ph type="title"/>
          </p:nvPr>
        </p:nvSpPr>
        <p:spPr>
          <a:xfrm>
            <a:off x="658906" y="708212"/>
            <a:ext cx="2837329" cy="785813"/>
          </a:xfrm>
        </p:spPr>
        <p:txBody>
          <a:bodyPr>
            <a:normAutofit/>
          </a:bodyPr>
          <a:lstStyle>
            <a:lvl1pPr>
              <a:defRPr sz="2200"/>
            </a:lvl1pPr>
          </a:lstStyle>
          <a:p>
            <a:endParaRPr lang="en-FI" dirty="0"/>
          </a:p>
        </p:txBody>
      </p:sp>
      <p:sp>
        <p:nvSpPr>
          <p:cNvPr id="4" name="Text Placeholder 3">
            <a:extLst>
              <a:ext uri="{FF2B5EF4-FFF2-40B4-BE49-F238E27FC236}">
                <a16:creationId xmlns:a16="http://schemas.microsoft.com/office/drawing/2014/main" id="{89EA4060-A432-1F17-DA60-4A9BBEC81D6F}"/>
              </a:ext>
            </a:extLst>
          </p:cNvPr>
          <p:cNvSpPr>
            <a:spLocks noGrp="1"/>
          </p:cNvSpPr>
          <p:nvPr>
            <p:ph type="body" sz="half" idx="2"/>
          </p:nvPr>
        </p:nvSpPr>
        <p:spPr>
          <a:xfrm>
            <a:off x="660494" y="1852245"/>
            <a:ext cx="2835741"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38495356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 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3774141" cy="582705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 name="Title 1">
            <a:extLst>
              <a:ext uri="{FF2B5EF4-FFF2-40B4-BE49-F238E27FC236}">
                <a16:creationId xmlns:a16="http://schemas.microsoft.com/office/drawing/2014/main" id="{C9587A2E-43CE-C8A8-7F80-D7B62F669594}"/>
              </a:ext>
            </a:extLst>
          </p:cNvPr>
          <p:cNvSpPr>
            <a:spLocks noGrp="1"/>
          </p:cNvSpPr>
          <p:nvPr>
            <p:ph type="title"/>
          </p:nvPr>
        </p:nvSpPr>
        <p:spPr>
          <a:xfrm>
            <a:off x="658906" y="708212"/>
            <a:ext cx="2837329" cy="785813"/>
          </a:xfrm>
        </p:spPr>
        <p:txBody>
          <a:bodyPr>
            <a:normAutofit/>
          </a:bodyPr>
          <a:lstStyle>
            <a:lvl1pPr>
              <a:defRPr sz="2200"/>
            </a:lvl1pPr>
          </a:lstStyle>
          <a:p>
            <a:endParaRPr lang="en-FI" dirty="0"/>
          </a:p>
        </p:txBody>
      </p:sp>
      <p:sp>
        <p:nvSpPr>
          <p:cNvPr id="4" name="Text Placeholder 3">
            <a:extLst>
              <a:ext uri="{FF2B5EF4-FFF2-40B4-BE49-F238E27FC236}">
                <a16:creationId xmlns:a16="http://schemas.microsoft.com/office/drawing/2014/main" id="{5988C2AC-508E-4E3F-E293-CE2CCC49BF91}"/>
              </a:ext>
            </a:extLst>
          </p:cNvPr>
          <p:cNvSpPr>
            <a:spLocks noGrp="1"/>
          </p:cNvSpPr>
          <p:nvPr>
            <p:ph type="body" sz="half" idx="2"/>
          </p:nvPr>
        </p:nvSpPr>
        <p:spPr>
          <a:xfrm>
            <a:off x="660494" y="1852245"/>
            <a:ext cx="2835741"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39810131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2 -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7772403" cy="582705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 name="Title 1">
            <a:extLst>
              <a:ext uri="{FF2B5EF4-FFF2-40B4-BE49-F238E27FC236}">
                <a16:creationId xmlns:a16="http://schemas.microsoft.com/office/drawing/2014/main" id="{4FDF2479-C1FA-F32B-56AC-BD2D3FD22919}"/>
              </a:ext>
            </a:extLst>
          </p:cNvPr>
          <p:cNvSpPr>
            <a:spLocks noGrp="1"/>
          </p:cNvSpPr>
          <p:nvPr>
            <p:ph type="title"/>
          </p:nvPr>
        </p:nvSpPr>
        <p:spPr>
          <a:xfrm>
            <a:off x="658906" y="708212"/>
            <a:ext cx="7042374" cy="785813"/>
          </a:xfrm>
        </p:spPr>
        <p:txBody>
          <a:bodyPr>
            <a:normAutofit/>
          </a:bodyPr>
          <a:lstStyle>
            <a:lvl1pPr>
              <a:defRPr sz="2200"/>
            </a:lvl1pPr>
          </a:lstStyle>
          <a:p>
            <a:endParaRPr lang="en-FI" dirty="0"/>
          </a:p>
        </p:txBody>
      </p:sp>
      <p:sp>
        <p:nvSpPr>
          <p:cNvPr id="6" name="Text Placeholder 3">
            <a:extLst>
              <a:ext uri="{FF2B5EF4-FFF2-40B4-BE49-F238E27FC236}">
                <a16:creationId xmlns:a16="http://schemas.microsoft.com/office/drawing/2014/main" id="{17E849B1-738B-3136-A9CD-22E6BD84462C}"/>
              </a:ext>
            </a:extLst>
          </p:cNvPr>
          <p:cNvSpPr>
            <a:spLocks noGrp="1"/>
          </p:cNvSpPr>
          <p:nvPr>
            <p:ph type="body" sz="half" idx="2"/>
          </p:nvPr>
        </p:nvSpPr>
        <p:spPr>
          <a:xfrm>
            <a:off x="660494" y="1852245"/>
            <a:ext cx="7040786"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
        <p:nvSpPr>
          <p:cNvPr id="8" name="Content Placeholder 11">
            <a:extLst>
              <a:ext uri="{FF2B5EF4-FFF2-40B4-BE49-F238E27FC236}">
                <a16:creationId xmlns:a16="http://schemas.microsoft.com/office/drawing/2014/main" id="{73C9A813-A62B-F541-3933-18BD8DAC7ABF}"/>
              </a:ext>
            </a:extLst>
          </p:cNvPr>
          <p:cNvSpPr>
            <a:spLocks noGrp="1"/>
          </p:cNvSpPr>
          <p:nvPr>
            <p:ph sz="quarter" idx="23"/>
          </p:nvPr>
        </p:nvSpPr>
        <p:spPr>
          <a:xfrm>
            <a:off x="8431309" y="322728"/>
            <a:ext cx="3437963" cy="582705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29827956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2 -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7772403" cy="582705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Content Placeholder 11">
            <a:extLst>
              <a:ext uri="{FF2B5EF4-FFF2-40B4-BE49-F238E27FC236}">
                <a16:creationId xmlns:a16="http://schemas.microsoft.com/office/drawing/2014/main" id="{B76A67A0-5769-FD9C-E682-43172E361B1D}"/>
              </a:ext>
            </a:extLst>
          </p:cNvPr>
          <p:cNvSpPr>
            <a:spLocks noGrp="1"/>
          </p:cNvSpPr>
          <p:nvPr>
            <p:ph sz="quarter" idx="23"/>
          </p:nvPr>
        </p:nvSpPr>
        <p:spPr>
          <a:xfrm>
            <a:off x="8431309" y="322728"/>
            <a:ext cx="3437963" cy="582705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5" name="Title 1">
            <a:extLst>
              <a:ext uri="{FF2B5EF4-FFF2-40B4-BE49-F238E27FC236}">
                <a16:creationId xmlns:a16="http://schemas.microsoft.com/office/drawing/2014/main" id="{1BA7205F-42FD-43E8-F09F-F90AF1C0CEC0}"/>
              </a:ext>
            </a:extLst>
          </p:cNvPr>
          <p:cNvSpPr>
            <a:spLocks noGrp="1"/>
          </p:cNvSpPr>
          <p:nvPr>
            <p:ph type="title"/>
          </p:nvPr>
        </p:nvSpPr>
        <p:spPr>
          <a:xfrm>
            <a:off x="658906" y="708212"/>
            <a:ext cx="7042374" cy="785813"/>
          </a:xfrm>
        </p:spPr>
        <p:txBody>
          <a:bodyPr>
            <a:normAutofit/>
          </a:bodyPr>
          <a:lstStyle>
            <a:lvl1pPr>
              <a:defRPr sz="2200"/>
            </a:lvl1pPr>
          </a:lstStyle>
          <a:p>
            <a:endParaRPr lang="en-FI" dirty="0"/>
          </a:p>
        </p:txBody>
      </p:sp>
      <p:sp>
        <p:nvSpPr>
          <p:cNvPr id="6" name="Text Placeholder 3">
            <a:extLst>
              <a:ext uri="{FF2B5EF4-FFF2-40B4-BE49-F238E27FC236}">
                <a16:creationId xmlns:a16="http://schemas.microsoft.com/office/drawing/2014/main" id="{B7FED78E-B3ED-6C2F-2F1B-370BCA74B92E}"/>
              </a:ext>
            </a:extLst>
          </p:cNvPr>
          <p:cNvSpPr>
            <a:spLocks noGrp="1"/>
          </p:cNvSpPr>
          <p:nvPr>
            <p:ph type="body" sz="half" idx="2"/>
          </p:nvPr>
        </p:nvSpPr>
        <p:spPr>
          <a:xfrm>
            <a:off x="660494" y="1852245"/>
            <a:ext cx="7040786"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37143728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2 -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7772403" cy="582705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Content Placeholder 11">
            <a:extLst>
              <a:ext uri="{FF2B5EF4-FFF2-40B4-BE49-F238E27FC236}">
                <a16:creationId xmlns:a16="http://schemas.microsoft.com/office/drawing/2014/main" id="{EAC63FE1-55B6-76DF-87AF-9835DB9FEBE8}"/>
              </a:ext>
            </a:extLst>
          </p:cNvPr>
          <p:cNvSpPr>
            <a:spLocks noGrp="1"/>
          </p:cNvSpPr>
          <p:nvPr>
            <p:ph sz="quarter" idx="23"/>
          </p:nvPr>
        </p:nvSpPr>
        <p:spPr>
          <a:xfrm>
            <a:off x="8431309" y="322728"/>
            <a:ext cx="3437963" cy="582705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5" name="Title 1">
            <a:extLst>
              <a:ext uri="{FF2B5EF4-FFF2-40B4-BE49-F238E27FC236}">
                <a16:creationId xmlns:a16="http://schemas.microsoft.com/office/drawing/2014/main" id="{363833FD-9EA0-D305-F033-FE9EA818A738}"/>
              </a:ext>
            </a:extLst>
          </p:cNvPr>
          <p:cNvSpPr>
            <a:spLocks noGrp="1"/>
          </p:cNvSpPr>
          <p:nvPr>
            <p:ph type="title"/>
          </p:nvPr>
        </p:nvSpPr>
        <p:spPr>
          <a:xfrm>
            <a:off x="658906" y="708212"/>
            <a:ext cx="7042374" cy="785813"/>
          </a:xfrm>
        </p:spPr>
        <p:txBody>
          <a:bodyPr>
            <a:normAutofit/>
          </a:bodyPr>
          <a:lstStyle>
            <a:lvl1pPr>
              <a:defRPr sz="2200"/>
            </a:lvl1pPr>
          </a:lstStyle>
          <a:p>
            <a:endParaRPr lang="en-FI" dirty="0"/>
          </a:p>
        </p:txBody>
      </p:sp>
      <p:sp>
        <p:nvSpPr>
          <p:cNvPr id="6" name="Text Placeholder 3">
            <a:extLst>
              <a:ext uri="{FF2B5EF4-FFF2-40B4-BE49-F238E27FC236}">
                <a16:creationId xmlns:a16="http://schemas.microsoft.com/office/drawing/2014/main" id="{B45CDAF7-E17B-116B-2B7F-A19812770FBB}"/>
              </a:ext>
            </a:extLst>
          </p:cNvPr>
          <p:cNvSpPr>
            <a:spLocks noGrp="1"/>
          </p:cNvSpPr>
          <p:nvPr>
            <p:ph type="body" sz="half" idx="2"/>
          </p:nvPr>
        </p:nvSpPr>
        <p:spPr>
          <a:xfrm>
            <a:off x="660494" y="1852245"/>
            <a:ext cx="7040786"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13785760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2 - 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7772403" cy="582705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Content Placeholder 11">
            <a:extLst>
              <a:ext uri="{FF2B5EF4-FFF2-40B4-BE49-F238E27FC236}">
                <a16:creationId xmlns:a16="http://schemas.microsoft.com/office/drawing/2014/main" id="{956146F0-53D8-C590-5E4E-34E71D9E18FE}"/>
              </a:ext>
            </a:extLst>
          </p:cNvPr>
          <p:cNvSpPr>
            <a:spLocks noGrp="1"/>
          </p:cNvSpPr>
          <p:nvPr>
            <p:ph sz="quarter" idx="23"/>
          </p:nvPr>
        </p:nvSpPr>
        <p:spPr>
          <a:xfrm>
            <a:off x="8431309" y="322728"/>
            <a:ext cx="3437963" cy="582705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5" name="Title 1">
            <a:extLst>
              <a:ext uri="{FF2B5EF4-FFF2-40B4-BE49-F238E27FC236}">
                <a16:creationId xmlns:a16="http://schemas.microsoft.com/office/drawing/2014/main" id="{F6B361BF-2253-B090-7066-63ECBCBF768B}"/>
              </a:ext>
            </a:extLst>
          </p:cNvPr>
          <p:cNvSpPr>
            <a:spLocks noGrp="1"/>
          </p:cNvSpPr>
          <p:nvPr>
            <p:ph type="title"/>
          </p:nvPr>
        </p:nvSpPr>
        <p:spPr>
          <a:xfrm>
            <a:off x="658906" y="708212"/>
            <a:ext cx="7042374" cy="785813"/>
          </a:xfrm>
        </p:spPr>
        <p:txBody>
          <a:bodyPr>
            <a:normAutofit/>
          </a:bodyPr>
          <a:lstStyle>
            <a:lvl1pPr>
              <a:defRPr sz="2200"/>
            </a:lvl1pPr>
          </a:lstStyle>
          <a:p>
            <a:endParaRPr lang="en-FI" dirty="0"/>
          </a:p>
        </p:txBody>
      </p:sp>
      <p:sp>
        <p:nvSpPr>
          <p:cNvPr id="6" name="Text Placeholder 3">
            <a:extLst>
              <a:ext uri="{FF2B5EF4-FFF2-40B4-BE49-F238E27FC236}">
                <a16:creationId xmlns:a16="http://schemas.microsoft.com/office/drawing/2014/main" id="{08ECEDD2-4583-A159-0A50-9E85946CC880}"/>
              </a:ext>
            </a:extLst>
          </p:cNvPr>
          <p:cNvSpPr>
            <a:spLocks noGrp="1"/>
          </p:cNvSpPr>
          <p:nvPr>
            <p:ph type="body" sz="half" idx="2"/>
          </p:nvPr>
        </p:nvSpPr>
        <p:spPr>
          <a:xfrm>
            <a:off x="660494" y="1852245"/>
            <a:ext cx="7040786"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26936638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3521765"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4356652" cy="3661569"/>
          </a:xfrm>
        </p:spPr>
        <p:txBody>
          <a:bodyPr/>
          <a:lstStyle/>
          <a:p>
            <a:endParaRPr lang="en-FI" dirty="0"/>
          </a:p>
        </p:txBody>
      </p:sp>
      <p:sp>
        <p:nvSpPr>
          <p:cNvPr id="4" name="Content Placeholder 11">
            <a:extLst>
              <a:ext uri="{FF2B5EF4-FFF2-40B4-BE49-F238E27FC236}">
                <a16:creationId xmlns:a16="http://schemas.microsoft.com/office/drawing/2014/main" id="{E2FEE206-0EDE-6C6D-0182-D20EC66F1B38}"/>
              </a:ext>
            </a:extLst>
          </p:cNvPr>
          <p:cNvSpPr>
            <a:spLocks noGrp="1"/>
          </p:cNvSpPr>
          <p:nvPr>
            <p:ph sz="quarter" idx="23"/>
          </p:nvPr>
        </p:nvSpPr>
        <p:spPr>
          <a:xfrm>
            <a:off x="6104967"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20584266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3521765" cy="785813"/>
          </a:xfrm>
        </p:spPr>
        <p:txBody>
          <a:bodyPr/>
          <a:lstStyle>
            <a:lvl1pPr>
              <a:defRPr>
                <a:solidFill>
                  <a:schemeClr val="accent3"/>
                </a:solidFill>
              </a:defRPr>
            </a:lvl1pPr>
          </a:lstStyle>
          <a:p>
            <a:endParaRPr lang="en-FI" dirty="0"/>
          </a:p>
        </p:txBody>
      </p:sp>
      <p:sp>
        <p:nvSpPr>
          <p:cNvPr id="6" name="Text Placeholder 3">
            <a:extLst>
              <a:ext uri="{FF2B5EF4-FFF2-40B4-BE49-F238E27FC236}">
                <a16:creationId xmlns:a16="http://schemas.microsoft.com/office/drawing/2014/main" id="{12B310E5-92A8-05DA-623C-CE234551171C}"/>
              </a:ext>
            </a:extLst>
          </p:cNvPr>
          <p:cNvSpPr>
            <a:spLocks noGrp="1"/>
          </p:cNvSpPr>
          <p:nvPr>
            <p:ph type="body" sz="half" idx="2"/>
          </p:nvPr>
        </p:nvSpPr>
        <p:spPr>
          <a:xfrm>
            <a:off x="839788" y="1926772"/>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4" name="Content Placeholder 11">
            <a:extLst>
              <a:ext uri="{FF2B5EF4-FFF2-40B4-BE49-F238E27FC236}">
                <a16:creationId xmlns:a16="http://schemas.microsoft.com/office/drawing/2014/main" id="{F650B902-3E18-604F-2C43-B5DAEE5CF1D1}"/>
              </a:ext>
            </a:extLst>
          </p:cNvPr>
          <p:cNvSpPr>
            <a:spLocks noGrp="1"/>
          </p:cNvSpPr>
          <p:nvPr>
            <p:ph sz="quarter" idx="23"/>
          </p:nvPr>
        </p:nvSpPr>
        <p:spPr>
          <a:xfrm>
            <a:off x="6104967"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1033520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3521765"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4356652" cy="3661569"/>
          </a:xfrm>
        </p:spPr>
        <p:txBody>
          <a:bodyPr/>
          <a:lstStyle/>
          <a:p>
            <a:endParaRPr lang="en-FI" dirty="0"/>
          </a:p>
        </p:txBody>
      </p:sp>
      <p:sp>
        <p:nvSpPr>
          <p:cNvPr id="12" name="Content Placeholder 11">
            <a:extLst>
              <a:ext uri="{FF2B5EF4-FFF2-40B4-BE49-F238E27FC236}">
                <a16:creationId xmlns:a16="http://schemas.microsoft.com/office/drawing/2014/main" id="{8240027F-B964-07BD-24E4-FA6401D71034}"/>
              </a:ext>
            </a:extLst>
          </p:cNvPr>
          <p:cNvSpPr>
            <a:spLocks noGrp="1"/>
          </p:cNvSpPr>
          <p:nvPr>
            <p:ph sz="quarter" idx="23"/>
          </p:nvPr>
        </p:nvSpPr>
        <p:spPr>
          <a:xfrm>
            <a:off x="6104967"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38019466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6829698" y="782739"/>
            <a:ext cx="3521765" cy="785813"/>
          </a:xfrm>
        </p:spPr>
        <p:txBody>
          <a:bodyPr/>
          <a:lstStyle>
            <a:lvl1pPr>
              <a:defRPr>
                <a:solidFill>
                  <a:schemeClr val="accent3"/>
                </a:solidFill>
              </a:defRPr>
            </a:lvl1pPr>
          </a:lstStyle>
          <a:p>
            <a:endParaRPr lang="en-FI" dirty="0"/>
          </a:p>
        </p:txBody>
      </p:sp>
      <p:sp>
        <p:nvSpPr>
          <p:cNvPr id="6" name="Text Placeholder 3">
            <a:extLst>
              <a:ext uri="{FF2B5EF4-FFF2-40B4-BE49-F238E27FC236}">
                <a16:creationId xmlns:a16="http://schemas.microsoft.com/office/drawing/2014/main" id="{12B310E5-92A8-05DA-623C-CE234551171C}"/>
              </a:ext>
            </a:extLst>
          </p:cNvPr>
          <p:cNvSpPr>
            <a:spLocks noGrp="1"/>
          </p:cNvSpPr>
          <p:nvPr>
            <p:ph type="body" sz="half" idx="2"/>
          </p:nvPr>
        </p:nvSpPr>
        <p:spPr>
          <a:xfrm>
            <a:off x="6831286" y="1926772"/>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4" name="Content Placeholder 11">
            <a:extLst>
              <a:ext uri="{FF2B5EF4-FFF2-40B4-BE49-F238E27FC236}">
                <a16:creationId xmlns:a16="http://schemas.microsoft.com/office/drawing/2014/main" id="{6D4114FE-84AE-8800-C6E3-6C8E42DE51E0}"/>
              </a:ext>
            </a:extLst>
          </p:cNvPr>
          <p:cNvSpPr>
            <a:spLocks noGrp="1"/>
          </p:cNvSpPr>
          <p:nvPr>
            <p:ph sz="quarter" idx="23"/>
          </p:nvPr>
        </p:nvSpPr>
        <p:spPr>
          <a:xfrm>
            <a:off x="269931"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3368354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6829698" y="782739"/>
            <a:ext cx="3521765" cy="785813"/>
          </a:xfrm>
        </p:spPr>
        <p:txBody>
          <a:bodyPr/>
          <a:lstStyle>
            <a:lvl1pPr>
              <a:defRPr>
                <a:solidFill>
                  <a:schemeClr val="accent3"/>
                </a:solidFill>
              </a:defRPr>
            </a:lvl1pPr>
          </a:lstStyle>
          <a:p>
            <a:endParaRPr lang="en-FI" dirty="0"/>
          </a:p>
        </p:txBody>
      </p:sp>
      <p:sp>
        <p:nvSpPr>
          <p:cNvPr id="4" name="Text Placeholder 3">
            <a:extLst>
              <a:ext uri="{FF2B5EF4-FFF2-40B4-BE49-F238E27FC236}">
                <a16:creationId xmlns:a16="http://schemas.microsoft.com/office/drawing/2014/main" id="{9F31D452-B069-3513-7895-1E05AC40607E}"/>
              </a:ext>
            </a:extLst>
          </p:cNvPr>
          <p:cNvSpPr>
            <a:spLocks noGrp="1"/>
          </p:cNvSpPr>
          <p:nvPr>
            <p:ph type="body" sz="quarter" idx="22"/>
          </p:nvPr>
        </p:nvSpPr>
        <p:spPr>
          <a:xfrm>
            <a:off x="6829698" y="2021163"/>
            <a:ext cx="4356652" cy="3661569"/>
          </a:xfrm>
        </p:spPr>
        <p:txBody>
          <a:bodyPr/>
          <a:lstStyle/>
          <a:p>
            <a:endParaRPr lang="en-FI" dirty="0"/>
          </a:p>
        </p:txBody>
      </p:sp>
      <p:sp>
        <p:nvSpPr>
          <p:cNvPr id="5" name="Content Placeholder 11">
            <a:extLst>
              <a:ext uri="{FF2B5EF4-FFF2-40B4-BE49-F238E27FC236}">
                <a16:creationId xmlns:a16="http://schemas.microsoft.com/office/drawing/2014/main" id="{04870C83-EE11-7C65-3710-D02DE11854B3}"/>
              </a:ext>
            </a:extLst>
          </p:cNvPr>
          <p:cNvSpPr>
            <a:spLocks noGrp="1"/>
          </p:cNvSpPr>
          <p:nvPr>
            <p:ph sz="quarter" idx="23"/>
          </p:nvPr>
        </p:nvSpPr>
        <p:spPr>
          <a:xfrm>
            <a:off x="269931"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37995016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8314508"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dirty="0"/>
          </a:p>
        </p:txBody>
      </p:sp>
    </p:spTree>
    <p:extLst>
      <p:ext uri="{BB962C8B-B14F-4D97-AF65-F5344CB8AC3E}">
        <p14:creationId xmlns:p14="http://schemas.microsoft.com/office/powerpoint/2010/main" val="5290242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 11">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0" y="2021163"/>
            <a:ext cx="10632439" cy="3661569"/>
          </a:xfrm>
        </p:spPr>
        <p:txBody>
          <a:bodyPr/>
          <a:lstStyle/>
          <a:p>
            <a:endParaRPr lang="en-FI" dirty="0"/>
          </a:p>
        </p:txBody>
      </p:sp>
      <p:sp>
        <p:nvSpPr>
          <p:cNvPr id="6" name="Title 1">
            <a:extLst>
              <a:ext uri="{FF2B5EF4-FFF2-40B4-BE49-F238E27FC236}">
                <a16:creationId xmlns:a16="http://schemas.microsoft.com/office/drawing/2014/main" id="{AD7ECBD7-6868-196C-DB66-E8E4E553BA7C}"/>
              </a:ext>
            </a:extLst>
          </p:cNvPr>
          <p:cNvSpPr>
            <a:spLocks noGrp="1"/>
          </p:cNvSpPr>
          <p:nvPr>
            <p:ph type="title"/>
          </p:nvPr>
        </p:nvSpPr>
        <p:spPr>
          <a:xfrm>
            <a:off x="838199" y="782739"/>
            <a:ext cx="10632439" cy="785813"/>
          </a:xfrm>
        </p:spPr>
        <p:txBody>
          <a:bodyPr/>
          <a:lstStyle/>
          <a:p>
            <a:endParaRPr lang="en-FI" dirty="0"/>
          </a:p>
        </p:txBody>
      </p:sp>
    </p:spTree>
    <p:extLst>
      <p:ext uri="{BB962C8B-B14F-4D97-AF65-F5344CB8AC3E}">
        <p14:creationId xmlns:p14="http://schemas.microsoft.com/office/powerpoint/2010/main" val="33418760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 12">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78FDF6FC-571E-DADF-BD17-E08A71AB2A93}"/>
              </a:ext>
            </a:extLst>
          </p:cNvPr>
          <p:cNvSpPr>
            <a:spLocks noGrp="1"/>
          </p:cNvSpPr>
          <p:nvPr>
            <p:ph type="body" sz="quarter" idx="22"/>
          </p:nvPr>
        </p:nvSpPr>
        <p:spPr>
          <a:xfrm>
            <a:off x="838200" y="2021163"/>
            <a:ext cx="10632439" cy="3661569"/>
          </a:xfrm>
        </p:spPr>
        <p:txBody>
          <a:bodyPr/>
          <a:lstStyle/>
          <a:p>
            <a:endParaRPr lang="en-FI" dirty="0"/>
          </a:p>
        </p:txBody>
      </p:sp>
      <p:sp>
        <p:nvSpPr>
          <p:cNvPr id="3" name="Title 1">
            <a:extLst>
              <a:ext uri="{FF2B5EF4-FFF2-40B4-BE49-F238E27FC236}">
                <a16:creationId xmlns:a16="http://schemas.microsoft.com/office/drawing/2014/main" id="{A4B05F65-97A7-4144-A2EA-58C9D9C13C68}"/>
              </a:ext>
            </a:extLst>
          </p:cNvPr>
          <p:cNvSpPr>
            <a:spLocks noGrp="1"/>
          </p:cNvSpPr>
          <p:nvPr>
            <p:ph type="title"/>
          </p:nvPr>
        </p:nvSpPr>
        <p:spPr>
          <a:xfrm>
            <a:off x="838199" y="782739"/>
            <a:ext cx="10632439" cy="785813"/>
          </a:xfrm>
        </p:spPr>
        <p:txBody>
          <a:bodyPr/>
          <a:lstStyle/>
          <a:p>
            <a:endParaRPr lang="en-FI" dirty="0"/>
          </a:p>
        </p:txBody>
      </p:sp>
    </p:spTree>
    <p:extLst>
      <p:ext uri="{BB962C8B-B14F-4D97-AF65-F5344CB8AC3E}">
        <p14:creationId xmlns:p14="http://schemas.microsoft.com/office/powerpoint/2010/main" val="35033616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 13">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28BD0CF2-4E97-0EDF-853A-F7F9C9D01D6F}"/>
              </a:ext>
            </a:extLst>
          </p:cNvPr>
          <p:cNvSpPr>
            <a:spLocks noGrp="1"/>
          </p:cNvSpPr>
          <p:nvPr>
            <p:ph type="body" sz="quarter" idx="22"/>
          </p:nvPr>
        </p:nvSpPr>
        <p:spPr>
          <a:xfrm>
            <a:off x="838200" y="2021163"/>
            <a:ext cx="10632439" cy="3661569"/>
          </a:xfrm>
        </p:spPr>
        <p:txBody>
          <a:bodyPr/>
          <a:lstStyle/>
          <a:p>
            <a:endParaRPr lang="en-FI" dirty="0"/>
          </a:p>
        </p:txBody>
      </p:sp>
      <p:sp>
        <p:nvSpPr>
          <p:cNvPr id="3" name="Title 1">
            <a:extLst>
              <a:ext uri="{FF2B5EF4-FFF2-40B4-BE49-F238E27FC236}">
                <a16:creationId xmlns:a16="http://schemas.microsoft.com/office/drawing/2014/main" id="{86F10886-4D4D-1663-87DF-B6A58D6D9785}"/>
              </a:ext>
            </a:extLst>
          </p:cNvPr>
          <p:cNvSpPr>
            <a:spLocks noGrp="1"/>
          </p:cNvSpPr>
          <p:nvPr>
            <p:ph type="title"/>
          </p:nvPr>
        </p:nvSpPr>
        <p:spPr>
          <a:xfrm>
            <a:off x="838199" y="782739"/>
            <a:ext cx="10632439" cy="785813"/>
          </a:xfrm>
        </p:spPr>
        <p:txBody>
          <a:bodyPr/>
          <a:lstStyle/>
          <a:p>
            <a:endParaRPr lang="en-FI" dirty="0"/>
          </a:p>
        </p:txBody>
      </p:sp>
    </p:spTree>
    <p:extLst>
      <p:ext uri="{BB962C8B-B14F-4D97-AF65-F5344CB8AC3E}">
        <p14:creationId xmlns:p14="http://schemas.microsoft.com/office/powerpoint/2010/main" val="11253292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 14">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13140B3-C327-EDD5-D016-CCEFD6BDB362}"/>
              </a:ext>
            </a:extLst>
          </p:cNvPr>
          <p:cNvSpPr>
            <a:spLocks noGrp="1"/>
          </p:cNvSpPr>
          <p:nvPr>
            <p:ph type="body" sz="quarter" idx="22"/>
          </p:nvPr>
        </p:nvSpPr>
        <p:spPr>
          <a:xfrm>
            <a:off x="838200" y="2021163"/>
            <a:ext cx="10632439" cy="3661569"/>
          </a:xfrm>
        </p:spPr>
        <p:txBody>
          <a:bodyPr/>
          <a:lstStyle/>
          <a:p>
            <a:endParaRPr lang="en-FI" dirty="0"/>
          </a:p>
        </p:txBody>
      </p:sp>
      <p:sp>
        <p:nvSpPr>
          <p:cNvPr id="4" name="Title 1">
            <a:extLst>
              <a:ext uri="{FF2B5EF4-FFF2-40B4-BE49-F238E27FC236}">
                <a16:creationId xmlns:a16="http://schemas.microsoft.com/office/drawing/2014/main" id="{47F9426C-BBA6-8877-6D87-2900AE4A31D1}"/>
              </a:ext>
            </a:extLst>
          </p:cNvPr>
          <p:cNvSpPr>
            <a:spLocks noGrp="1"/>
          </p:cNvSpPr>
          <p:nvPr>
            <p:ph type="title"/>
          </p:nvPr>
        </p:nvSpPr>
        <p:spPr>
          <a:xfrm>
            <a:off x="838199" y="782739"/>
            <a:ext cx="10632439" cy="785813"/>
          </a:xfrm>
        </p:spPr>
        <p:txBody>
          <a:bodyPr/>
          <a:lstStyle/>
          <a:p>
            <a:endParaRPr lang="en-FI" dirty="0"/>
          </a:p>
        </p:txBody>
      </p:sp>
    </p:spTree>
    <p:extLst>
      <p:ext uri="{BB962C8B-B14F-4D97-AF65-F5344CB8AC3E}">
        <p14:creationId xmlns:p14="http://schemas.microsoft.com/office/powerpoint/2010/main" val="1127813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5327468" cy="3661569"/>
          </a:xfrm>
        </p:spPr>
        <p:txBody>
          <a:body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021163"/>
            <a:ext cx="5327468" cy="3661569"/>
          </a:xfrm>
        </p:spPr>
        <p:txBody>
          <a:bodyPr/>
          <a:lstStyle/>
          <a:p>
            <a:endParaRPr lang="en-FI" dirty="0"/>
          </a:p>
        </p:txBody>
      </p:sp>
    </p:spTree>
    <p:extLst>
      <p:ext uri="{BB962C8B-B14F-4D97-AF65-F5344CB8AC3E}">
        <p14:creationId xmlns:p14="http://schemas.microsoft.com/office/powerpoint/2010/main" val="34331062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60640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412274"/>
            <a:ext cx="5327468" cy="3183372"/>
          </a:xfrm>
        </p:spPr>
        <p:txBody>
          <a:body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412274"/>
            <a:ext cx="5327468" cy="3183372"/>
          </a:xfrm>
        </p:spPr>
        <p:txBody>
          <a:bodyPr/>
          <a:lstStyle/>
          <a:p>
            <a:endParaRPr lang="en-FI" dirty="0"/>
          </a:p>
        </p:txBody>
      </p:sp>
      <p:sp>
        <p:nvSpPr>
          <p:cNvPr id="4" name="Title 1">
            <a:extLst>
              <a:ext uri="{FF2B5EF4-FFF2-40B4-BE49-F238E27FC236}">
                <a16:creationId xmlns:a16="http://schemas.microsoft.com/office/drawing/2014/main" id="{FABA0ED1-77DD-B6B2-735F-D9B23B02B0F4}"/>
              </a:ext>
            </a:extLst>
          </p:cNvPr>
          <p:cNvSpPr txBox="1">
            <a:spLocks/>
          </p:cNvSpPr>
          <p:nvPr userDrawn="1"/>
        </p:nvSpPr>
        <p:spPr>
          <a:xfrm>
            <a:off x="838200" y="1549093"/>
            <a:ext cx="3521765" cy="7858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endParaRPr lang="en-FI" dirty="0"/>
          </a:p>
        </p:txBody>
      </p:sp>
      <p:sp>
        <p:nvSpPr>
          <p:cNvPr id="7" name="Text Placeholder 3">
            <a:extLst>
              <a:ext uri="{FF2B5EF4-FFF2-40B4-BE49-F238E27FC236}">
                <a16:creationId xmlns:a16="http://schemas.microsoft.com/office/drawing/2014/main" id="{CA938F2A-9E7B-C724-29AE-EB83AC18ED25}"/>
              </a:ext>
            </a:extLst>
          </p:cNvPr>
          <p:cNvSpPr>
            <a:spLocks noGrp="1"/>
          </p:cNvSpPr>
          <p:nvPr>
            <p:ph type="body" sz="quarter" idx="24"/>
          </p:nvPr>
        </p:nvSpPr>
        <p:spPr>
          <a:xfrm>
            <a:off x="838201" y="1810233"/>
            <a:ext cx="5327468" cy="409303"/>
          </a:xfrm>
        </p:spPr>
        <p:txBody>
          <a:bodyPr/>
          <a:lstStyle>
            <a:lvl1pPr marL="0" indent="0">
              <a:buNone/>
              <a:defRPr/>
            </a:lvl1pPr>
          </a:lstStyle>
          <a:p>
            <a:endParaRPr lang="en-FI" dirty="0"/>
          </a:p>
        </p:txBody>
      </p:sp>
      <p:sp>
        <p:nvSpPr>
          <p:cNvPr id="8" name="Text Placeholder 3">
            <a:extLst>
              <a:ext uri="{FF2B5EF4-FFF2-40B4-BE49-F238E27FC236}">
                <a16:creationId xmlns:a16="http://schemas.microsoft.com/office/drawing/2014/main" id="{430680B2-3291-D52F-0AEB-EA9ED5380596}"/>
              </a:ext>
            </a:extLst>
          </p:cNvPr>
          <p:cNvSpPr>
            <a:spLocks noGrp="1"/>
          </p:cNvSpPr>
          <p:nvPr>
            <p:ph type="body" sz="quarter" idx="25"/>
          </p:nvPr>
        </p:nvSpPr>
        <p:spPr>
          <a:xfrm>
            <a:off x="6446521" y="1810233"/>
            <a:ext cx="5327468" cy="409303"/>
          </a:xfrm>
        </p:spPr>
        <p:txBody>
          <a:bodyPr/>
          <a:lstStyle>
            <a:lvl1pPr marL="0" indent="0">
              <a:buNone/>
              <a:defRPr/>
            </a:lvl1pPr>
          </a:lstStyle>
          <a:p>
            <a:endParaRPr lang="en-FI" dirty="0"/>
          </a:p>
        </p:txBody>
      </p:sp>
    </p:spTree>
    <p:extLst>
      <p:ext uri="{BB962C8B-B14F-4D97-AF65-F5344CB8AC3E}">
        <p14:creationId xmlns:p14="http://schemas.microsoft.com/office/powerpoint/2010/main" val="7389190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8314508"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lvl1pPr marL="228600" indent="-228600">
              <a:buClr>
                <a:schemeClr val="accent1"/>
              </a:buClr>
              <a:buFont typeface="Arial" panose="020B0604020202020204" pitchFamily="34" charset="0"/>
              <a:buChar char="•"/>
              <a:defRPr/>
            </a:lvl1pPr>
          </a:lstStyle>
          <a:p>
            <a:endParaRPr lang="en-FI" dirty="0"/>
          </a:p>
        </p:txBody>
      </p:sp>
    </p:spTree>
    <p:extLst>
      <p:ext uri="{BB962C8B-B14F-4D97-AF65-F5344CB8AC3E}">
        <p14:creationId xmlns:p14="http://schemas.microsoft.com/office/powerpoint/2010/main" val="1692407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3521765" cy="785813"/>
          </a:xfrm>
        </p:spPr>
        <p:txBody>
          <a:bodyPr/>
          <a:lstStyle>
            <a:lvl1pPr>
              <a:defRPr>
                <a:solidFill>
                  <a:schemeClr val="accent3"/>
                </a:solidFill>
              </a:defRPr>
            </a:lvl1pPr>
          </a:lstStyle>
          <a:p>
            <a:endParaRPr lang="en-FI" dirty="0"/>
          </a:p>
        </p:txBody>
      </p:sp>
      <p:sp>
        <p:nvSpPr>
          <p:cNvPr id="6" name="Text Placeholder 3">
            <a:extLst>
              <a:ext uri="{FF2B5EF4-FFF2-40B4-BE49-F238E27FC236}">
                <a16:creationId xmlns:a16="http://schemas.microsoft.com/office/drawing/2014/main" id="{12B310E5-92A8-05DA-623C-CE234551171C}"/>
              </a:ext>
            </a:extLst>
          </p:cNvPr>
          <p:cNvSpPr>
            <a:spLocks noGrp="1"/>
          </p:cNvSpPr>
          <p:nvPr>
            <p:ph type="body" sz="half" idx="2"/>
          </p:nvPr>
        </p:nvSpPr>
        <p:spPr>
          <a:xfrm>
            <a:off x="839788" y="1926772"/>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4" name="Content Placeholder 11">
            <a:extLst>
              <a:ext uri="{FF2B5EF4-FFF2-40B4-BE49-F238E27FC236}">
                <a16:creationId xmlns:a16="http://schemas.microsoft.com/office/drawing/2014/main" id="{A77C91F5-451F-E2BF-1C1E-A20B6F7E9152}"/>
              </a:ext>
            </a:extLst>
          </p:cNvPr>
          <p:cNvSpPr>
            <a:spLocks noGrp="1"/>
          </p:cNvSpPr>
          <p:nvPr>
            <p:ph sz="quarter" idx="23"/>
          </p:nvPr>
        </p:nvSpPr>
        <p:spPr>
          <a:xfrm>
            <a:off x="6104967"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36433882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 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5327468" cy="3661569"/>
          </a:xfrm>
        </p:spPr>
        <p:txBody>
          <a:bodyPr/>
          <a:lstStyle>
            <a:lvl1pPr marL="228600" indent="-228600">
              <a:buClr>
                <a:schemeClr val="accent1"/>
              </a:buClr>
              <a:buFont typeface="Arial" panose="020B0604020202020204" pitchFamily="34" charset="0"/>
              <a:buChar char="•"/>
              <a:defRPr/>
            </a:lvl1p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021163"/>
            <a:ext cx="5327468" cy="3661569"/>
          </a:xfrm>
        </p:spPr>
        <p:txBody>
          <a:bodyPr/>
          <a:lstStyle>
            <a:lvl1pPr marL="228600" indent="-228600">
              <a:buClr>
                <a:schemeClr val="accent1"/>
              </a:buClr>
              <a:buFont typeface="Arial" panose="020B0604020202020204" pitchFamily="34" charset="0"/>
              <a:buChar char="•"/>
              <a:defRPr/>
            </a:lvl1pPr>
          </a:lstStyle>
          <a:p>
            <a:endParaRPr lang="en-FI" dirty="0"/>
          </a:p>
        </p:txBody>
      </p:sp>
    </p:spTree>
    <p:extLst>
      <p:ext uri="{BB962C8B-B14F-4D97-AF65-F5344CB8AC3E}">
        <p14:creationId xmlns:p14="http://schemas.microsoft.com/office/powerpoint/2010/main" val="41674524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 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60640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412274"/>
            <a:ext cx="5327468" cy="3183372"/>
          </a:xfrm>
        </p:spPr>
        <p:txBody>
          <a:bodyPr/>
          <a:lstStyle>
            <a:lvl1pPr marL="342900" indent="-342900">
              <a:buClr>
                <a:schemeClr val="accent1"/>
              </a:buClr>
              <a:buFont typeface="Arial" panose="020B0604020202020204" pitchFamily="34" charset="0"/>
              <a:buChar char="•"/>
              <a:defRPr/>
            </a:lvl1p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412274"/>
            <a:ext cx="5327468" cy="3183372"/>
          </a:xfrm>
        </p:spPr>
        <p:txBody>
          <a:bodyPr/>
          <a:lstStyle>
            <a:lvl1pPr marL="228600" indent="-228600">
              <a:buClr>
                <a:schemeClr val="accent1"/>
              </a:buClr>
              <a:buFont typeface="Arial" panose="020B0604020202020204" pitchFamily="34" charset="0"/>
              <a:buChar char="•"/>
              <a:defRPr/>
            </a:lvl1pPr>
          </a:lstStyle>
          <a:p>
            <a:endParaRPr lang="en-FI" dirty="0"/>
          </a:p>
        </p:txBody>
      </p:sp>
      <p:sp>
        <p:nvSpPr>
          <p:cNvPr id="4" name="Title 1">
            <a:extLst>
              <a:ext uri="{FF2B5EF4-FFF2-40B4-BE49-F238E27FC236}">
                <a16:creationId xmlns:a16="http://schemas.microsoft.com/office/drawing/2014/main" id="{FABA0ED1-77DD-B6B2-735F-D9B23B02B0F4}"/>
              </a:ext>
            </a:extLst>
          </p:cNvPr>
          <p:cNvSpPr txBox="1">
            <a:spLocks/>
          </p:cNvSpPr>
          <p:nvPr userDrawn="1"/>
        </p:nvSpPr>
        <p:spPr>
          <a:xfrm>
            <a:off x="838200" y="1549093"/>
            <a:ext cx="3521765" cy="7858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endParaRPr lang="en-FI" dirty="0"/>
          </a:p>
        </p:txBody>
      </p:sp>
      <p:sp>
        <p:nvSpPr>
          <p:cNvPr id="7" name="Text Placeholder 3">
            <a:extLst>
              <a:ext uri="{FF2B5EF4-FFF2-40B4-BE49-F238E27FC236}">
                <a16:creationId xmlns:a16="http://schemas.microsoft.com/office/drawing/2014/main" id="{CA938F2A-9E7B-C724-29AE-EB83AC18ED25}"/>
              </a:ext>
            </a:extLst>
          </p:cNvPr>
          <p:cNvSpPr>
            <a:spLocks noGrp="1"/>
          </p:cNvSpPr>
          <p:nvPr>
            <p:ph type="body" sz="quarter" idx="24"/>
          </p:nvPr>
        </p:nvSpPr>
        <p:spPr>
          <a:xfrm>
            <a:off x="838201" y="1810233"/>
            <a:ext cx="5327468" cy="409303"/>
          </a:xfrm>
        </p:spPr>
        <p:txBody>
          <a:bodyPr/>
          <a:lstStyle>
            <a:lvl1pPr marL="0" indent="0">
              <a:buNone/>
              <a:defRPr/>
            </a:lvl1pPr>
          </a:lstStyle>
          <a:p>
            <a:endParaRPr lang="en-FI" dirty="0"/>
          </a:p>
        </p:txBody>
      </p:sp>
      <p:sp>
        <p:nvSpPr>
          <p:cNvPr id="8" name="Text Placeholder 3">
            <a:extLst>
              <a:ext uri="{FF2B5EF4-FFF2-40B4-BE49-F238E27FC236}">
                <a16:creationId xmlns:a16="http://schemas.microsoft.com/office/drawing/2014/main" id="{430680B2-3291-D52F-0AEB-EA9ED5380596}"/>
              </a:ext>
            </a:extLst>
          </p:cNvPr>
          <p:cNvSpPr>
            <a:spLocks noGrp="1"/>
          </p:cNvSpPr>
          <p:nvPr>
            <p:ph type="body" sz="quarter" idx="25"/>
          </p:nvPr>
        </p:nvSpPr>
        <p:spPr>
          <a:xfrm>
            <a:off x="6446521" y="1810233"/>
            <a:ext cx="5327468" cy="409303"/>
          </a:xfrm>
        </p:spPr>
        <p:txBody>
          <a:bodyPr/>
          <a:lstStyle>
            <a:lvl1pPr marL="0" indent="0">
              <a:buNone/>
              <a:defRPr/>
            </a:lvl1pPr>
          </a:lstStyle>
          <a:p>
            <a:endParaRPr lang="en-FI" dirty="0"/>
          </a:p>
        </p:txBody>
      </p:sp>
    </p:spTree>
    <p:extLst>
      <p:ext uri="{BB962C8B-B14F-4D97-AF65-F5344CB8AC3E}">
        <p14:creationId xmlns:p14="http://schemas.microsoft.com/office/powerpoint/2010/main" val="34689278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 2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5327468" cy="3661569"/>
          </a:xfrm>
        </p:spPr>
        <p:txBody>
          <a:bodyPr/>
          <a:lstStyle>
            <a:lvl1pPr marL="0" indent="0">
              <a:buNone/>
              <a:defRPr/>
            </a:lvl1p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021163"/>
            <a:ext cx="5327468" cy="3661569"/>
          </a:xfrm>
        </p:spPr>
        <p:txBody>
          <a:bodyPr/>
          <a:lstStyle/>
          <a:p>
            <a:endParaRPr lang="en-FI" dirty="0"/>
          </a:p>
        </p:txBody>
      </p:sp>
    </p:spTree>
    <p:extLst>
      <p:ext uri="{BB962C8B-B14F-4D97-AF65-F5344CB8AC3E}">
        <p14:creationId xmlns:p14="http://schemas.microsoft.com/office/powerpoint/2010/main" val="33366688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 2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9908569" cy="785813"/>
          </a:xfrm>
        </p:spPr>
        <p:txBody>
          <a:bodyPr/>
          <a:lstStyle>
            <a:lvl1pPr>
              <a:defRPr>
                <a:solidFill>
                  <a:schemeClr val="accent3"/>
                </a:solidFill>
              </a:defRPr>
            </a:lvl1pPr>
          </a:lstStyle>
          <a:p>
            <a:endParaRPr lang="en-FI" dirty="0"/>
          </a:p>
        </p:txBody>
      </p:sp>
    </p:spTree>
    <p:extLst>
      <p:ext uri="{BB962C8B-B14F-4D97-AF65-F5344CB8AC3E}">
        <p14:creationId xmlns:p14="http://schemas.microsoft.com/office/powerpoint/2010/main" val="22353472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Välikalvo - Vihreä">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999" y="251505"/>
            <a:ext cx="11688002" cy="5774076"/>
          </a:xfrm>
          <a:prstGeom prst="rect">
            <a:avLst/>
          </a:prstGeom>
          <a:solidFill>
            <a:srgbClr val="92D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5" name="Picture 4">
            <a:extLst>
              <a:ext uri="{FF2B5EF4-FFF2-40B4-BE49-F238E27FC236}">
                <a16:creationId xmlns:a16="http://schemas.microsoft.com/office/drawing/2014/main" id="{9578A36A-05A0-B140-8062-436A4B4D962A}"/>
              </a:ext>
            </a:extLst>
          </p:cNvPr>
          <p:cNvPicPr>
            <a:picLocks noChangeAspect="1"/>
          </p:cNvPicPr>
          <p:nvPr userDrawn="1"/>
        </p:nvPicPr>
        <p:blipFill>
          <a:blip r:embed="rId2"/>
          <a:stretch>
            <a:fillRect/>
          </a:stretch>
        </p:blipFill>
        <p:spPr>
          <a:xfrm>
            <a:off x="1189422" y="976125"/>
            <a:ext cx="1313816" cy="1242153"/>
          </a:xfrm>
          <a:prstGeom prst="rect">
            <a:avLst/>
          </a:prstGeom>
        </p:spPr>
      </p:pic>
      <p:pic>
        <p:nvPicPr>
          <p:cNvPr id="6" name="Picture 5">
            <a:extLst>
              <a:ext uri="{FF2B5EF4-FFF2-40B4-BE49-F238E27FC236}">
                <a16:creationId xmlns:a16="http://schemas.microsoft.com/office/drawing/2014/main" id="{B55969B9-EEC7-84FD-4FAF-28A91B0F5333}"/>
              </a:ext>
            </a:extLst>
          </p:cNvPr>
          <p:cNvPicPr>
            <a:picLocks noChangeAspect="1"/>
          </p:cNvPicPr>
          <p:nvPr userDrawn="1"/>
        </p:nvPicPr>
        <p:blipFill>
          <a:blip r:embed="rId3"/>
          <a:stretch>
            <a:fillRect/>
          </a:stretch>
        </p:blipFill>
        <p:spPr>
          <a:xfrm>
            <a:off x="9305305" y="1253698"/>
            <a:ext cx="931880" cy="597267"/>
          </a:xfrm>
          <a:prstGeom prst="rect">
            <a:avLst/>
          </a:prstGeom>
        </p:spPr>
      </p:pic>
      <p:pic>
        <p:nvPicPr>
          <p:cNvPr id="11" name="Picture 10">
            <a:extLst>
              <a:ext uri="{FF2B5EF4-FFF2-40B4-BE49-F238E27FC236}">
                <a16:creationId xmlns:a16="http://schemas.microsoft.com/office/drawing/2014/main" id="{8301F4E0-43E8-4A1D-12B3-A9C24AAF51AC}"/>
              </a:ext>
            </a:extLst>
          </p:cNvPr>
          <p:cNvPicPr>
            <a:picLocks noChangeAspect="1"/>
          </p:cNvPicPr>
          <p:nvPr userDrawn="1"/>
        </p:nvPicPr>
        <p:blipFill>
          <a:blip r:embed="rId4"/>
          <a:stretch>
            <a:fillRect/>
          </a:stretch>
        </p:blipFill>
        <p:spPr>
          <a:xfrm>
            <a:off x="6307316" y="1107470"/>
            <a:ext cx="771954" cy="499500"/>
          </a:xfrm>
          <a:prstGeom prst="rect">
            <a:avLst/>
          </a:prstGeom>
        </p:spPr>
      </p:pic>
      <p:pic>
        <p:nvPicPr>
          <p:cNvPr id="2" name="Picture 1">
            <a:extLst>
              <a:ext uri="{FF2B5EF4-FFF2-40B4-BE49-F238E27FC236}">
                <a16:creationId xmlns:a16="http://schemas.microsoft.com/office/drawing/2014/main" id="{81CE9531-13F5-CE7A-AB63-D35F6183F5B1}"/>
              </a:ext>
            </a:extLst>
          </p:cNvPr>
          <p:cNvPicPr>
            <a:picLocks noChangeAspect="1"/>
          </p:cNvPicPr>
          <p:nvPr userDrawn="1"/>
        </p:nvPicPr>
        <p:blipFill>
          <a:blip r:embed="rId5"/>
          <a:stretch>
            <a:fillRect/>
          </a:stretch>
        </p:blipFill>
        <p:spPr>
          <a:xfrm>
            <a:off x="9315924" y="2371226"/>
            <a:ext cx="1706473" cy="3663598"/>
          </a:xfrm>
          <a:prstGeom prst="rect">
            <a:avLst/>
          </a:prstGeom>
        </p:spPr>
      </p:pic>
      <p:pic>
        <p:nvPicPr>
          <p:cNvPr id="4" name="Picture 3">
            <a:extLst>
              <a:ext uri="{FF2B5EF4-FFF2-40B4-BE49-F238E27FC236}">
                <a16:creationId xmlns:a16="http://schemas.microsoft.com/office/drawing/2014/main" id="{5D6C7433-4F2F-85A1-36D1-705393735D6A}"/>
              </a:ext>
            </a:extLst>
          </p:cNvPr>
          <p:cNvPicPr>
            <a:picLocks noChangeAspect="1"/>
          </p:cNvPicPr>
          <p:nvPr userDrawn="1"/>
        </p:nvPicPr>
        <p:blipFill>
          <a:blip r:embed="rId4"/>
          <a:stretch>
            <a:fillRect/>
          </a:stretch>
        </p:blipFill>
        <p:spPr>
          <a:xfrm>
            <a:off x="1283372" y="3703525"/>
            <a:ext cx="771954" cy="499500"/>
          </a:xfrm>
          <a:prstGeom prst="rect">
            <a:avLst/>
          </a:prstGeom>
        </p:spPr>
      </p:pic>
      <p:pic>
        <p:nvPicPr>
          <p:cNvPr id="7" name="Picture 6">
            <a:extLst>
              <a:ext uri="{FF2B5EF4-FFF2-40B4-BE49-F238E27FC236}">
                <a16:creationId xmlns:a16="http://schemas.microsoft.com/office/drawing/2014/main" id="{79451504-0A27-1AA1-E439-EAFDA354A228}"/>
              </a:ext>
            </a:extLst>
          </p:cNvPr>
          <p:cNvPicPr>
            <a:picLocks noChangeAspect="1"/>
          </p:cNvPicPr>
          <p:nvPr userDrawn="1"/>
        </p:nvPicPr>
        <p:blipFill>
          <a:blip r:embed="rId6"/>
          <a:stretch>
            <a:fillRect/>
          </a:stretch>
        </p:blipFill>
        <p:spPr>
          <a:xfrm>
            <a:off x="10506127" y="6246518"/>
            <a:ext cx="1411896" cy="306370"/>
          </a:xfrm>
          <a:prstGeom prst="rect">
            <a:avLst/>
          </a:prstGeom>
        </p:spPr>
      </p:pic>
      <p:pic>
        <p:nvPicPr>
          <p:cNvPr id="8" name="Picture 7">
            <a:extLst>
              <a:ext uri="{FF2B5EF4-FFF2-40B4-BE49-F238E27FC236}">
                <a16:creationId xmlns:a16="http://schemas.microsoft.com/office/drawing/2014/main" id="{6EF389B9-AFC0-F9D6-D033-C74B9A7C74F5}"/>
              </a:ext>
            </a:extLst>
          </p:cNvPr>
          <p:cNvPicPr>
            <a:picLocks noChangeAspect="1"/>
          </p:cNvPicPr>
          <p:nvPr userDrawn="1"/>
        </p:nvPicPr>
        <p:blipFill>
          <a:blip r:embed="rId7"/>
          <a:stretch>
            <a:fillRect/>
          </a:stretch>
        </p:blipFill>
        <p:spPr>
          <a:xfrm>
            <a:off x="8864880" y="6246518"/>
            <a:ext cx="1411896" cy="306370"/>
          </a:xfrm>
          <a:prstGeom prst="rect">
            <a:avLst/>
          </a:prstGeom>
        </p:spPr>
      </p:pic>
      <p:sp>
        <p:nvSpPr>
          <p:cNvPr id="9" name="TextBox 8">
            <a:extLst>
              <a:ext uri="{FF2B5EF4-FFF2-40B4-BE49-F238E27FC236}">
                <a16:creationId xmlns:a16="http://schemas.microsoft.com/office/drawing/2014/main" id="{522FA486-D675-63E2-B1E4-BC44281B4540}"/>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dirty="0">
              <a:latin typeface="Tahoma" panose="020B0604030504040204" pitchFamily="34" charset="0"/>
              <a:ea typeface="Tahoma" panose="020B0604030504040204" pitchFamily="34" charset="0"/>
              <a:cs typeface="Tahoma" panose="020B0604030504040204" pitchFamily="34" charset="0"/>
            </a:endParaRPr>
          </a:p>
        </p:txBody>
      </p:sp>
      <p:sp>
        <p:nvSpPr>
          <p:cNvPr id="12" name="Title 1">
            <a:extLst>
              <a:ext uri="{FF2B5EF4-FFF2-40B4-BE49-F238E27FC236}">
                <a16:creationId xmlns:a16="http://schemas.microsoft.com/office/drawing/2014/main" id="{D1CB3C6E-CE0D-98D7-A8E2-203BB6DD4187}"/>
              </a:ext>
            </a:extLst>
          </p:cNvPr>
          <p:cNvSpPr>
            <a:spLocks noGrp="1"/>
          </p:cNvSpPr>
          <p:nvPr>
            <p:ph type="ctrTitle"/>
          </p:nvPr>
        </p:nvSpPr>
        <p:spPr>
          <a:xfrm>
            <a:off x="3432495" y="2326677"/>
            <a:ext cx="5327009" cy="1102323"/>
          </a:xfrm>
        </p:spPr>
        <p:txBody>
          <a:bodyPr>
            <a:normAutofit/>
          </a:bodyPr>
          <a:lstStyle>
            <a:lvl1pPr algn="ctr">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4" name="Subtitle 2">
            <a:extLst>
              <a:ext uri="{FF2B5EF4-FFF2-40B4-BE49-F238E27FC236}">
                <a16:creationId xmlns:a16="http://schemas.microsoft.com/office/drawing/2014/main" id="{1ACA5602-4C8E-915C-95E3-E4888267E414}"/>
              </a:ext>
            </a:extLst>
          </p:cNvPr>
          <p:cNvSpPr>
            <a:spLocks noGrp="1"/>
          </p:cNvSpPr>
          <p:nvPr>
            <p:ph type="subTitle" idx="1"/>
          </p:nvPr>
        </p:nvSpPr>
        <p:spPr>
          <a:xfrm>
            <a:off x="3432495" y="3794425"/>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spTree>
    <p:extLst>
      <p:ext uri="{BB962C8B-B14F-4D97-AF65-F5344CB8AC3E}">
        <p14:creationId xmlns:p14="http://schemas.microsoft.com/office/powerpoint/2010/main" val="36676093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ansi - Vihreä">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64B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5718930" y="2343042"/>
            <a:ext cx="5327009" cy="1102323"/>
          </a:xfrm>
        </p:spPr>
        <p:txBody>
          <a:bodyPr>
            <a:normAutofit/>
          </a:bodyPr>
          <a:lstStyle>
            <a:lvl1pPr algn="l">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5718930" y="3838156"/>
            <a:ext cx="5327009" cy="609199"/>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4" name="Picture 3">
            <a:extLst>
              <a:ext uri="{FF2B5EF4-FFF2-40B4-BE49-F238E27FC236}">
                <a16:creationId xmlns:a16="http://schemas.microsoft.com/office/drawing/2014/main" id="{CC3DE24D-CDD8-A451-8397-A0E2C7DE13BB}"/>
              </a:ext>
            </a:extLst>
          </p:cNvPr>
          <p:cNvPicPr>
            <a:picLocks noChangeAspect="1"/>
          </p:cNvPicPr>
          <p:nvPr userDrawn="1"/>
        </p:nvPicPr>
        <p:blipFill>
          <a:blip r:embed="rId2"/>
          <a:stretch>
            <a:fillRect/>
          </a:stretch>
        </p:blipFill>
        <p:spPr>
          <a:xfrm>
            <a:off x="659691" y="3838156"/>
            <a:ext cx="4368154" cy="2334232"/>
          </a:xfrm>
          <a:prstGeom prst="rect">
            <a:avLst/>
          </a:prstGeom>
        </p:spPr>
      </p:pic>
      <p:pic>
        <p:nvPicPr>
          <p:cNvPr id="5" name="Picture 4">
            <a:extLst>
              <a:ext uri="{FF2B5EF4-FFF2-40B4-BE49-F238E27FC236}">
                <a16:creationId xmlns:a16="http://schemas.microsoft.com/office/drawing/2014/main" id="{D7F0F804-B9A9-5DDB-6957-3EB97E94691F}"/>
              </a:ext>
            </a:extLst>
          </p:cNvPr>
          <p:cNvPicPr>
            <a:picLocks noChangeAspect="1"/>
          </p:cNvPicPr>
          <p:nvPr userDrawn="1"/>
        </p:nvPicPr>
        <p:blipFill>
          <a:blip r:embed="rId3"/>
          <a:stretch>
            <a:fillRect/>
          </a:stretch>
        </p:blipFill>
        <p:spPr>
          <a:xfrm>
            <a:off x="10114059" y="760089"/>
            <a:ext cx="931880" cy="597267"/>
          </a:xfrm>
          <a:prstGeom prst="rect">
            <a:avLst/>
          </a:prstGeom>
        </p:spPr>
      </p:pic>
      <p:pic>
        <p:nvPicPr>
          <p:cNvPr id="6" name="Picture 5">
            <a:extLst>
              <a:ext uri="{FF2B5EF4-FFF2-40B4-BE49-F238E27FC236}">
                <a16:creationId xmlns:a16="http://schemas.microsoft.com/office/drawing/2014/main" id="{27A4D529-FDB4-2157-B7B0-E76B72C34FBF}"/>
              </a:ext>
            </a:extLst>
          </p:cNvPr>
          <p:cNvPicPr>
            <a:picLocks noChangeAspect="1"/>
          </p:cNvPicPr>
          <p:nvPr userDrawn="1"/>
        </p:nvPicPr>
        <p:blipFill>
          <a:blip r:embed="rId4"/>
          <a:stretch>
            <a:fillRect/>
          </a:stretch>
        </p:blipFill>
        <p:spPr>
          <a:xfrm>
            <a:off x="821122" y="1191893"/>
            <a:ext cx="1313816" cy="1242153"/>
          </a:xfrm>
          <a:prstGeom prst="rect">
            <a:avLst/>
          </a:prstGeom>
        </p:spPr>
      </p:pic>
      <p:pic>
        <p:nvPicPr>
          <p:cNvPr id="10" name="Picture 9">
            <a:extLst>
              <a:ext uri="{FF2B5EF4-FFF2-40B4-BE49-F238E27FC236}">
                <a16:creationId xmlns:a16="http://schemas.microsoft.com/office/drawing/2014/main" id="{173B5CFA-764F-0D4B-6882-65032F2BECDC}"/>
              </a:ext>
            </a:extLst>
          </p:cNvPr>
          <p:cNvPicPr>
            <a:picLocks noChangeAspect="1"/>
          </p:cNvPicPr>
          <p:nvPr userDrawn="1"/>
        </p:nvPicPr>
        <p:blipFill>
          <a:blip r:embed="rId5"/>
          <a:stretch>
            <a:fillRect/>
          </a:stretch>
        </p:blipFill>
        <p:spPr>
          <a:xfrm>
            <a:off x="2891183" y="685612"/>
            <a:ext cx="1118719" cy="723877"/>
          </a:xfrm>
          <a:prstGeom prst="rect">
            <a:avLst/>
          </a:prstGeom>
        </p:spPr>
      </p:pic>
      <p:pic>
        <p:nvPicPr>
          <p:cNvPr id="11" name="Picture 10" descr="Graphical user interface, text&#10;&#10;Description automatically generated">
            <a:extLst>
              <a:ext uri="{FF2B5EF4-FFF2-40B4-BE49-F238E27FC236}">
                <a16:creationId xmlns:a16="http://schemas.microsoft.com/office/drawing/2014/main" id="{3F931D68-F761-18F7-F301-E190CD588197}"/>
              </a:ext>
            </a:extLst>
          </p:cNvPr>
          <p:cNvPicPr>
            <a:picLocks noChangeAspect="1"/>
          </p:cNvPicPr>
          <p:nvPr userDrawn="1"/>
        </p:nvPicPr>
        <p:blipFill>
          <a:blip r:embed="rId6"/>
          <a:stretch>
            <a:fillRect/>
          </a:stretch>
        </p:blipFill>
        <p:spPr>
          <a:xfrm>
            <a:off x="8650934" y="6188106"/>
            <a:ext cx="1596475" cy="407101"/>
          </a:xfrm>
          <a:prstGeom prst="rect">
            <a:avLst/>
          </a:prstGeom>
        </p:spPr>
      </p:pic>
      <p:pic>
        <p:nvPicPr>
          <p:cNvPr id="20" name="Picture 19" descr="A picture containing logo&#10;&#10;Description automatically generated">
            <a:extLst>
              <a:ext uri="{FF2B5EF4-FFF2-40B4-BE49-F238E27FC236}">
                <a16:creationId xmlns:a16="http://schemas.microsoft.com/office/drawing/2014/main" id="{276F6BA3-495A-3D1B-9561-A1B6899F54FB}"/>
              </a:ext>
            </a:extLst>
          </p:cNvPr>
          <p:cNvPicPr>
            <a:picLocks noChangeAspect="1"/>
          </p:cNvPicPr>
          <p:nvPr userDrawn="1"/>
        </p:nvPicPr>
        <p:blipFill>
          <a:blip r:embed="rId7"/>
          <a:stretch>
            <a:fillRect/>
          </a:stretch>
        </p:blipFill>
        <p:spPr>
          <a:xfrm>
            <a:off x="10505653" y="6230428"/>
            <a:ext cx="1412369" cy="322459"/>
          </a:xfrm>
          <a:prstGeom prst="rect">
            <a:avLst/>
          </a:prstGeom>
        </p:spPr>
      </p:pic>
    </p:spTree>
    <p:extLst>
      <p:ext uri="{BB962C8B-B14F-4D97-AF65-F5344CB8AC3E}">
        <p14:creationId xmlns:p14="http://schemas.microsoft.com/office/powerpoint/2010/main" val="30502064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Kansi - Sin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185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14" name="Picture 13">
            <a:extLst>
              <a:ext uri="{FF2B5EF4-FFF2-40B4-BE49-F238E27FC236}">
                <a16:creationId xmlns:a16="http://schemas.microsoft.com/office/drawing/2014/main" id="{B092FE04-D190-D068-40B5-DF33AFECAC1C}"/>
              </a:ext>
            </a:extLst>
          </p:cNvPr>
          <p:cNvPicPr>
            <a:picLocks noChangeAspect="1"/>
          </p:cNvPicPr>
          <p:nvPr userDrawn="1"/>
        </p:nvPicPr>
        <p:blipFill>
          <a:blip r:embed="rId2"/>
          <a:stretch>
            <a:fillRect/>
          </a:stretch>
        </p:blipFill>
        <p:spPr>
          <a:xfrm>
            <a:off x="251716" y="764861"/>
            <a:ext cx="3875784" cy="4531830"/>
          </a:xfrm>
          <a:prstGeom prst="rect">
            <a:avLst/>
          </a:prstGeom>
        </p:spPr>
      </p:pic>
      <p:sp>
        <p:nvSpPr>
          <p:cNvPr id="19" name="Title 1">
            <a:extLst>
              <a:ext uri="{FF2B5EF4-FFF2-40B4-BE49-F238E27FC236}">
                <a16:creationId xmlns:a16="http://schemas.microsoft.com/office/drawing/2014/main" id="{195F5E56-9EF8-8B0F-85CD-96B7B49A52D6}"/>
              </a:ext>
            </a:extLst>
          </p:cNvPr>
          <p:cNvSpPr>
            <a:spLocks noGrp="1"/>
          </p:cNvSpPr>
          <p:nvPr>
            <p:ph type="ctrTitle"/>
          </p:nvPr>
        </p:nvSpPr>
        <p:spPr>
          <a:xfrm>
            <a:off x="5718930" y="2343042"/>
            <a:ext cx="5327009" cy="1102323"/>
          </a:xfrm>
        </p:spPr>
        <p:txBody>
          <a:bodyPr>
            <a:norm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20" name="Subtitle 2">
            <a:extLst>
              <a:ext uri="{FF2B5EF4-FFF2-40B4-BE49-F238E27FC236}">
                <a16:creationId xmlns:a16="http://schemas.microsoft.com/office/drawing/2014/main" id="{A635F0C0-FDC2-3BDC-00F5-96B9A311F7A0}"/>
              </a:ext>
            </a:extLst>
          </p:cNvPr>
          <p:cNvSpPr>
            <a:spLocks noGrp="1"/>
          </p:cNvSpPr>
          <p:nvPr>
            <p:ph type="subTitle" idx="1"/>
          </p:nvPr>
        </p:nvSpPr>
        <p:spPr>
          <a:xfrm>
            <a:off x="5718930" y="3838156"/>
            <a:ext cx="5327009" cy="609199"/>
          </a:xfrm>
        </p:spPr>
        <p:txBody>
          <a:bodyPr>
            <a:normAutofit/>
          </a:bodyPr>
          <a:lstStyle>
            <a:lvl1pPr marL="0" indent="0" algn="l">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2" name="Picture 10" descr="Graphical user interface, text&#10;&#10;Description automatically generated">
            <a:extLst>
              <a:ext uri="{FF2B5EF4-FFF2-40B4-BE49-F238E27FC236}">
                <a16:creationId xmlns:a16="http://schemas.microsoft.com/office/drawing/2014/main" id="{FFE2775E-4368-AF23-1967-282124F867C3}"/>
              </a:ext>
            </a:extLst>
          </p:cNvPr>
          <p:cNvPicPr>
            <a:picLocks noChangeAspect="1"/>
          </p:cNvPicPr>
          <p:nvPr userDrawn="1"/>
        </p:nvPicPr>
        <p:blipFill>
          <a:blip r:embed="rId3"/>
          <a:stretch>
            <a:fillRect/>
          </a:stretch>
        </p:blipFill>
        <p:spPr>
          <a:xfrm>
            <a:off x="8650934" y="6188106"/>
            <a:ext cx="1596475" cy="407101"/>
          </a:xfrm>
          <a:prstGeom prst="rect">
            <a:avLst/>
          </a:prstGeom>
        </p:spPr>
      </p:pic>
      <p:pic>
        <p:nvPicPr>
          <p:cNvPr id="6" name="Picture 19" descr="A picture containing logo&#10;&#10;Description automatically generated">
            <a:extLst>
              <a:ext uri="{FF2B5EF4-FFF2-40B4-BE49-F238E27FC236}">
                <a16:creationId xmlns:a16="http://schemas.microsoft.com/office/drawing/2014/main" id="{D2C734C5-3E5D-AFF1-4ABB-4047EB0B4471}"/>
              </a:ext>
            </a:extLst>
          </p:cNvPr>
          <p:cNvPicPr>
            <a:picLocks noChangeAspect="1"/>
          </p:cNvPicPr>
          <p:nvPr userDrawn="1"/>
        </p:nvPicPr>
        <p:blipFill>
          <a:blip r:embed="rId4"/>
          <a:stretch>
            <a:fillRect/>
          </a:stretch>
        </p:blipFill>
        <p:spPr>
          <a:xfrm>
            <a:off x="10505653" y="6230428"/>
            <a:ext cx="1412369" cy="322459"/>
          </a:xfrm>
          <a:prstGeom prst="rect">
            <a:avLst/>
          </a:prstGeom>
        </p:spPr>
      </p:pic>
    </p:spTree>
    <p:extLst>
      <p:ext uri="{BB962C8B-B14F-4D97-AF65-F5344CB8AC3E}">
        <p14:creationId xmlns:p14="http://schemas.microsoft.com/office/powerpoint/2010/main" val="3245473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ansi - Kelta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E8B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5718930" y="2343042"/>
            <a:ext cx="5327009" cy="1102323"/>
          </a:xfrm>
        </p:spPr>
        <p:txBody>
          <a:bodyPr>
            <a:normAutofit/>
          </a:bodyPr>
          <a:lstStyle>
            <a:lvl1pPr algn="l">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5718930" y="3838156"/>
            <a:ext cx="5327009" cy="609199"/>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10" name="Picture 9">
            <a:extLst>
              <a:ext uri="{FF2B5EF4-FFF2-40B4-BE49-F238E27FC236}">
                <a16:creationId xmlns:a16="http://schemas.microsoft.com/office/drawing/2014/main" id="{696D2B05-F817-DAB8-E0A8-905FC4ECF7A8}"/>
              </a:ext>
            </a:extLst>
          </p:cNvPr>
          <p:cNvPicPr>
            <a:picLocks noChangeAspect="1"/>
          </p:cNvPicPr>
          <p:nvPr userDrawn="1"/>
        </p:nvPicPr>
        <p:blipFill>
          <a:blip r:embed="rId2"/>
          <a:stretch>
            <a:fillRect/>
          </a:stretch>
        </p:blipFill>
        <p:spPr>
          <a:xfrm>
            <a:off x="251716" y="1594022"/>
            <a:ext cx="4572871" cy="4436286"/>
          </a:xfrm>
          <a:prstGeom prst="rect">
            <a:avLst/>
          </a:prstGeom>
        </p:spPr>
      </p:pic>
      <p:pic>
        <p:nvPicPr>
          <p:cNvPr id="2" name="Picture 10" descr="Graphical user interface, text&#10;&#10;Description automatically generated">
            <a:extLst>
              <a:ext uri="{FF2B5EF4-FFF2-40B4-BE49-F238E27FC236}">
                <a16:creationId xmlns:a16="http://schemas.microsoft.com/office/drawing/2014/main" id="{62654E78-363E-5611-948E-F1424A5E3882}"/>
              </a:ext>
            </a:extLst>
          </p:cNvPr>
          <p:cNvPicPr>
            <a:picLocks noChangeAspect="1"/>
          </p:cNvPicPr>
          <p:nvPr userDrawn="1"/>
        </p:nvPicPr>
        <p:blipFill>
          <a:blip r:embed="rId3"/>
          <a:stretch>
            <a:fillRect/>
          </a:stretch>
        </p:blipFill>
        <p:spPr>
          <a:xfrm>
            <a:off x="8650934" y="6188106"/>
            <a:ext cx="1596475" cy="407101"/>
          </a:xfrm>
          <a:prstGeom prst="rect">
            <a:avLst/>
          </a:prstGeom>
        </p:spPr>
      </p:pic>
      <p:pic>
        <p:nvPicPr>
          <p:cNvPr id="6" name="Picture 19" descr="A picture containing logo&#10;&#10;Description automatically generated">
            <a:extLst>
              <a:ext uri="{FF2B5EF4-FFF2-40B4-BE49-F238E27FC236}">
                <a16:creationId xmlns:a16="http://schemas.microsoft.com/office/drawing/2014/main" id="{C532FB0B-1EA3-FBC6-8A41-E54621265F3F}"/>
              </a:ext>
            </a:extLst>
          </p:cNvPr>
          <p:cNvPicPr>
            <a:picLocks noChangeAspect="1"/>
          </p:cNvPicPr>
          <p:nvPr userDrawn="1"/>
        </p:nvPicPr>
        <p:blipFill>
          <a:blip r:embed="rId4"/>
          <a:stretch>
            <a:fillRect/>
          </a:stretch>
        </p:blipFill>
        <p:spPr>
          <a:xfrm>
            <a:off x="10505653" y="6230428"/>
            <a:ext cx="1412369" cy="322459"/>
          </a:xfrm>
          <a:prstGeom prst="rect">
            <a:avLst/>
          </a:prstGeom>
        </p:spPr>
      </p:pic>
    </p:spTree>
    <p:extLst>
      <p:ext uri="{BB962C8B-B14F-4D97-AF65-F5344CB8AC3E}">
        <p14:creationId xmlns:p14="http://schemas.microsoft.com/office/powerpoint/2010/main" val="21243849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Kansi - Vaaleanpunainen">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A0FDAE7-8C30-F331-D510-2626023F5900}"/>
              </a:ext>
            </a:extLst>
          </p:cNvPr>
          <p:cNvSpPr/>
          <p:nvPr userDrawn="1"/>
        </p:nvSpPr>
        <p:spPr>
          <a:xfrm>
            <a:off x="251716" y="256232"/>
            <a:ext cx="11688566" cy="5774076"/>
          </a:xfrm>
          <a:prstGeom prst="rect">
            <a:avLst/>
          </a:prstGeom>
          <a:solidFill>
            <a:srgbClr val="F89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5718930" y="2343042"/>
            <a:ext cx="5327009" cy="1102323"/>
          </a:xfrm>
        </p:spPr>
        <p:txBody>
          <a:bodyPr>
            <a:normAutofit/>
          </a:bodyPr>
          <a:lstStyle>
            <a:lvl1pPr algn="l">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5718930" y="3838156"/>
            <a:ext cx="5327009" cy="609199"/>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17" name="Picture 16">
            <a:extLst>
              <a:ext uri="{FF2B5EF4-FFF2-40B4-BE49-F238E27FC236}">
                <a16:creationId xmlns:a16="http://schemas.microsoft.com/office/drawing/2014/main" id="{DF77214C-661C-4E0D-3CC8-94B1423C7254}"/>
              </a:ext>
            </a:extLst>
          </p:cNvPr>
          <p:cNvPicPr>
            <a:picLocks noChangeAspect="1"/>
          </p:cNvPicPr>
          <p:nvPr userDrawn="1"/>
        </p:nvPicPr>
        <p:blipFill>
          <a:blip r:embed="rId2"/>
          <a:stretch>
            <a:fillRect/>
          </a:stretch>
        </p:blipFill>
        <p:spPr>
          <a:xfrm>
            <a:off x="1146061" y="1403457"/>
            <a:ext cx="3634878" cy="3545600"/>
          </a:xfrm>
          <a:prstGeom prst="rect">
            <a:avLst/>
          </a:prstGeom>
        </p:spPr>
      </p:pic>
      <p:pic>
        <p:nvPicPr>
          <p:cNvPr id="2" name="Picture 10" descr="Graphical user interface, text&#10;&#10;Description automatically generated">
            <a:extLst>
              <a:ext uri="{FF2B5EF4-FFF2-40B4-BE49-F238E27FC236}">
                <a16:creationId xmlns:a16="http://schemas.microsoft.com/office/drawing/2014/main" id="{7D80351C-3F42-088C-8ABB-F155AD3E9181}"/>
              </a:ext>
            </a:extLst>
          </p:cNvPr>
          <p:cNvPicPr>
            <a:picLocks noChangeAspect="1"/>
          </p:cNvPicPr>
          <p:nvPr userDrawn="1"/>
        </p:nvPicPr>
        <p:blipFill>
          <a:blip r:embed="rId3"/>
          <a:stretch>
            <a:fillRect/>
          </a:stretch>
        </p:blipFill>
        <p:spPr>
          <a:xfrm>
            <a:off x="8650934" y="6188106"/>
            <a:ext cx="1596475" cy="407101"/>
          </a:xfrm>
          <a:prstGeom prst="rect">
            <a:avLst/>
          </a:prstGeom>
        </p:spPr>
      </p:pic>
      <p:pic>
        <p:nvPicPr>
          <p:cNvPr id="6" name="Picture 19" descr="A picture containing logo&#10;&#10;Description automatically generated">
            <a:extLst>
              <a:ext uri="{FF2B5EF4-FFF2-40B4-BE49-F238E27FC236}">
                <a16:creationId xmlns:a16="http://schemas.microsoft.com/office/drawing/2014/main" id="{F0E8E23B-4648-D955-02B1-F1734246329C}"/>
              </a:ext>
            </a:extLst>
          </p:cNvPr>
          <p:cNvPicPr>
            <a:picLocks noChangeAspect="1"/>
          </p:cNvPicPr>
          <p:nvPr userDrawn="1"/>
        </p:nvPicPr>
        <p:blipFill>
          <a:blip r:embed="rId4"/>
          <a:stretch>
            <a:fillRect/>
          </a:stretch>
        </p:blipFill>
        <p:spPr>
          <a:xfrm>
            <a:off x="10505653" y="6230428"/>
            <a:ext cx="1412369" cy="322459"/>
          </a:xfrm>
          <a:prstGeom prst="rect">
            <a:avLst/>
          </a:prstGeom>
        </p:spPr>
      </p:pic>
    </p:spTree>
    <p:extLst>
      <p:ext uri="{BB962C8B-B14F-4D97-AF65-F5344CB8AC3E}">
        <p14:creationId xmlns:p14="http://schemas.microsoft.com/office/powerpoint/2010/main" val="18150351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Kansi - Vihreä">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64B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5718930" y="2343042"/>
            <a:ext cx="5327009" cy="1102323"/>
          </a:xfrm>
        </p:spPr>
        <p:txBody>
          <a:bodyPr>
            <a:normAutofit/>
          </a:bodyPr>
          <a:lstStyle>
            <a:lvl1pPr algn="l">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5718930" y="3838156"/>
            <a:ext cx="5327009" cy="609199"/>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2" name="Picture 1">
            <a:extLst>
              <a:ext uri="{FF2B5EF4-FFF2-40B4-BE49-F238E27FC236}">
                <a16:creationId xmlns:a16="http://schemas.microsoft.com/office/drawing/2014/main" id="{A34FAA95-09D7-2412-3C72-04FFC3085193}"/>
              </a:ext>
            </a:extLst>
          </p:cNvPr>
          <p:cNvPicPr>
            <a:picLocks noChangeAspect="1"/>
          </p:cNvPicPr>
          <p:nvPr userDrawn="1"/>
        </p:nvPicPr>
        <p:blipFill>
          <a:blip r:embed="rId2"/>
          <a:stretch>
            <a:fillRect/>
          </a:stretch>
        </p:blipFill>
        <p:spPr>
          <a:xfrm>
            <a:off x="1908352" y="1327172"/>
            <a:ext cx="2190682" cy="4703137"/>
          </a:xfrm>
          <a:prstGeom prst="rect">
            <a:avLst/>
          </a:prstGeom>
        </p:spPr>
      </p:pic>
      <p:pic>
        <p:nvPicPr>
          <p:cNvPr id="4" name="Picture 10" descr="Graphical user interface, text&#10;&#10;Description automatically generated">
            <a:extLst>
              <a:ext uri="{FF2B5EF4-FFF2-40B4-BE49-F238E27FC236}">
                <a16:creationId xmlns:a16="http://schemas.microsoft.com/office/drawing/2014/main" id="{E3177A78-B4C2-6763-AA22-F3A906E56129}"/>
              </a:ext>
            </a:extLst>
          </p:cNvPr>
          <p:cNvPicPr>
            <a:picLocks noChangeAspect="1"/>
          </p:cNvPicPr>
          <p:nvPr userDrawn="1"/>
        </p:nvPicPr>
        <p:blipFill>
          <a:blip r:embed="rId3"/>
          <a:stretch>
            <a:fillRect/>
          </a:stretch>
        </p:blipFill>
        <p:spPr>
          <a:xfrm>
            <a:off x="8650934" y="6188106"/>
            <a:ext cx="1596475" cy="407101"/>
          </a:xfrm>
          <a:prstGeom prst="rect">
            <a:avLst/>
          </a:prstGeom>
        </p:spPr>
      </p:pic>
      <p:pic>
        <p:nvPicPr>
          <p:cNvPr id="5" name="Picture 19" descr="A picture containing logo&#10;&#10;Description automatically generated">
            <a:extLst>
              <a:ext uri="{FF2B5EF4-FFF2-40B4-BE49-F238E27FC236}">
                <a16:creationId xmlns:a16="http://schemas.microsoft.com/office/drawing/2014/main" id="{CE4B9487-58DB-E110-9E26-81D17E8ADA23}"/>
              </a:ext>
            </a:extLst>
          </p:cNvPr>
          <p:cNvPicPr>
            <a:picLocks noChangeAspect="1"/>
          </p:cNvPicPr>
          <p:nvPr userDrawn="1"/>
        </p:nvPicPr>
        <p:blipFill>
          <a:blip r:embed="rId4"/>
          <a:stretch>
            <a:fillRect/>
          </a:stretch>
        </p:blipFill>
        <p:spPr>
          <a:xfrm>
            <a:off x="10505653" y="6230428"/>
            <a:ext cx="1412369" cy="322459"/>
          </a:xfrm>
          <a:prstGeom prst="rect">
            <a:avLst/>
          </a:prstGeom>
        </p:spPr>
      </p:pic>
    </p:spTree>
    <p:extLst>
      <p:ext uri="{BB962C8B-B14F-4D97-AF65-F5344CB8AC3E}">
        <p14:creationId xmlns:p14="http://schemas.microsoft.com/office/powerpoint/2010/main" val="42853692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6829698" y="782739"/>
            <a:ext cx="3521765" cy="785813"/>
          </a:xfrm>
        </p:spPr>
        <p:txBody>
          <a:bodyPr/>
          <a:lstStyle>
            <a:lvl1pPr>
              <a:defRPr>
                <a:solidFill>
                  <a:schemeClr val="accent3"/>
                </a:solidFill>
              </a:defRPr>
            </a:lvl1pPr>
          </a:lstStyle>
          <a:p>
            <a:endParaRPr lang="en-FI" dirty="0"/>
          </a:p>
        </p:txBody>
      </p:sp>
      <p:sp>
        <p:nvSpPr>
          <p:cNvPr id="6" name="Text Placeholder 3">
            <a:extLst>
              <a:ext uri="{FF2B5EF4-FFF2-40B4-BE49-F238E27FC236}">
                <a16:creationId xmlns:a16="http://schemas.microsoft.com/office/drawing/2014/main" id="{12B310E5-92A8-05DA-623C-CE234551171C}"/>
              </a:ext>
            </a:extLst>
          </p:cNvPr>
          <p:cNvSpPr>
            <a:spLocks noGrp="1"/>
          </p:cNvSpPr>
          <p:nvPr>
            <p:ph type="body" sz="half" idx="2"/>
          </p:nvPr>
        </p:nvSpPr>
        <p:spPr>
          <a:xfrm>
            <a:off x="6831286" y="1926772"/>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9" name="Content Placeholder 11">
            <a:extLst>
              <a:ext uri="{FF2B5EF4-FFF2-40B4-BE49-F238E27FC236}">
                <a16:creationId xmlns:a16="http://schemas.microsoft.com/office/drawing/2014/main" id="{A39D40DE-EB86-5F32-28E6-303C7992B637}"/>
              </a:ext>
            </a:extLst>
          </p:cNvPr>
          <p:cNvSpPr>
            <a:spLocks noGrp="1"/>
          </p:cNvSpPr>
          <p:nvPr>
            <p:ph sz="quarter" idx="23"/>
          </p:nvPr>
        </p:nvSpPr>
        <p:spPr>
          <a:xfrm>
            <a:off x="269931"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13412906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Kansi - Sin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185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3" name="Picture 2">
            <a:extLst>
              <a:ext uri="{FF2B5EF4-FFF2-40B4-BE49-F238E27FC236}">
                <a16:creationId xmlns:a16="http://schemas.microsoft.com/office/drawing/2014/main" id="{13A16BD0-F41E-FBB0-AC9B-8791CE26904E}"/>
              </a:ext>
            </a:extLst>
          </p:cNvPr>
          <p:cNvPicPr>
            <a:picLocks noChangeAspect="1"/>
          </p:cNvPicPr>
          <p:nvPr userDrawn="1"/>
        </p:nvPicPr>
        <p:blipFill>
          <a:blip r:embed="rId2"/>
          <a:stretch>
            <a:fillRect/>
          </a:stretch>
        </p:blipFill>
        <p:spPr>
          <a:xfrm flipH="1">
            <a:off x="-268828" y="1293429"/>
            <a:ext cx="4651642" cy="5229911"/>
          </a:xfrm>
          <a:prstGeom prst="rect">
            <a:avLst/>
          </a:prstGeom>
        </p:spPr>
      </p:pic>
      <p:sp>
        <p:nvSpPr>
          <p:cNvPr id="19" name="Title 1">
            <a:extLst>
              <a:ext uri="{FF2B5EF4-FFF2-40B4-BE49-F238E27FC236}">
                <a16:creationId xmlns:a16="http://schemas.microsoft.com/office/drawing/2014/main" id="{195F5E56-9EF8-8B0F-85CD-96B7B49A52D6}"/>
              </a:ext>
            </a:extLst>
          </p:cNvPr>
          <p:cNvSpPr>
            <a:spLocks noGrp="1"/>
          </p:cNvSpPr>
          <p:nvPr>
            <p:ph type="ctrTitle"/>
          </p:nvPr>
        </p:nvSpPr>
        <p:spPr>
          <a:xfrm>
            <a:off x="5718930" y="2343042"/>
            <a:ext cx="5327009" cy="1102323"/>
          </a:xfrm>
        </p:spPr>
        <p:txBody>
          <a:bodyPr>
            <a:norm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20" name="Subtitle 2">
            <a:extLst>
              <a:ext uri="{FF2B5EF4-FFF2-40B4-BE49-F238E27FC236}">
                <a16:creationId xmlns:a16="http://schemas.microsoft.com/office/drawing/2014/main" id="{A635F0C0-FDC2-3BDC-00F5-96B9A311F7A0}"/>
              </a:ext>
            </a:extLst>
          </p:cNvPr>
          <p:cNvSpPr>
            <a:spLocks noGrp="1"/>
          </p:cNvSpPr>
          <p:nvPr>
            <p:ph type="subTitle" idx="1"/>
          </p:nvPr>
        </p:nvSpPr>
        <p:spPr>
          <a:xfrm>
            <a:off x="5718930" y="3838156"/>
            <a:ext cx="5327009" cy="609199"/>
          </a:xfrm>
        </p:spPr>
        <p:txBody>
          <a:bodyPr>
            <a:normAutofit/>
          </a:bodyPr>
          <a:lstStyle>
            <a:lvl1pPr marL="0" indent="0" algn="l">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2" name="Picture 10" descr="Graphical user interface, text&#10;&#10;Description automatically generated">
            <a:extLst>
              <a:ext uri="{FF2B5EF4-FFF2-40B4-BE49-F238E27FC236}">
                <a16:creationId xmlns:a16="http://schemas.microsoft.com/office/drawing/2014/main" id="{984C1BBE-B2FB-D2CD-C4AE-D43F672B4D36}"/>
              </a:ext>
            </a:extLst>
          </p:cNvPr>
          <p:cNvPicPr>
            <a:picLocks noChangeAspect="1"/>
          </p:cNvPicPr>
          <p:nvPr userDrawn="1"/>
        </p:nvPicPr>
        <p:blipFill>
          <a:blip r:embed="rId3"/>
          <a:stretch>
            <a:fillRect/>
          </a:stretch>
        </p:blipFill>
        <p:spPr>
          <a:xfrm>
            <a:off x="8650934" y="6188106"/>
            <a:ext cx="1596475" cy="407101"/>
          </a:xfrm>
          <a:prstGeom prst="rect">
            <a:avLst/>
          </a:prstGeom>
        </p:spPr>
      </p:pic>
      <p:pic>
        <p:nvPicPr>
          <p:cNvPr id="7" name="Picture 19" descr="A picture containing logo&#10;&#10;Description automatically generated">
            <a:extLst>
              <a:ext uri="{FF2B5EF4-FFF2-40B4-BE49-F238E27FC236}">
                <a16:creationId xmlns:a16="http://schemas.microsoft.com/office/drawing/2014/main" id="{CF078AFF-E145-0A36-D267-9B7F49D47625}"/>
              </a:ext>
            </a:extLst>
          </p:cNvPr>
          <p:cNvPicPr>
            <a:picLocks noChangeAspect="1"/>
          </p:cNvPicPr>
          <p:nvPr userDrawn="1"/>
        </p:nvPicPr>
        <p:blipFill>
          <a:blip r:embed="rId4"/>
          <a:stretch>
            <a:fillRect/>
          </a:stretch>
        </p:blipFill>
        <p:spPr>
          <a:xfrm>
            <a:off x="10505653" y="6230428"/>
            <a:ext cx="1412369" cy="322459"/>
          </a:xfrm>
          <a:prstGeom prst="rect">
            <a:avLst/>
          </a:prstGeom>
        </p:spPr>
      </p:pic>
    </p:spTree>
    <p:extLst>
      <p:ext uri="{BB962C8B-B14F-4D97-AF65-F5344CB8AC3E}">
        <p14:creationId xmlns:p14="http://schemas.microsoft.com/office/powerpoint/2010/main" val="19155957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Kansi - Vihreä">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64B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5718930" y="2343042"/>
            <a:ext cx="5327009" cy="1102323"/>
          </a:xfrm>
        </p:spPr>
        <p:txBody>
          <a:bodyPr>
            <a:normAutofit/>
          </a:bodyPr>
          <a:lstStyle>
            <a:lvl1pPr algn="l">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5718930" y="3838156"/>
            <a:ext cx="5327009" cy="609199"/>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sp>
        <p:nvSpPr>
          <p:cNvPr id="6" name="Content Placeholder 11">
            <a:extLst>
              <a:ext uri="{FF2B5EF4-FFF2-40B4-BE49-F238E27FC236}">
                <a16:creationId xmlns:a16="http://schemas.microsoft.com/office/drawing/2014/main" id="{513C4C31-FA94-D112-ABF9-B2E37E4546AF}"/>
              </a:ext>
            </a:extLst>
          </p:cNvPr>
          <p:cNvSpPr>
            <a:spLocks noGrp="1"/>
          </p:cNvSpPr>
          <p:nvPr>
            <p:ph sz="quarter" idx="23"/>
          </p:nvPr>
        </p:nvSpPr>
        <p:spPr>
          <a:xfrm>
            <a:off x="541865" y="535050"/>
            <a:ext cx="4817535" cy="52138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pic>
        <p:nvPicPr>
          <p:cNvPr id="2" name="Picture 10" descr="Graphical user interface, text&#10;&#10;Description automatically generated">
            <a:extLst>
              <a:ext uri="{FF2B5EF4-FFF2-40B4-BE49-F238E27FC236}">
                <a16:creationId xmlns:a16="http://schemas.microsoft.com/office/drawing/2014/main" id="{9696330C-70F2-F460-1667-005114E46827}"/>
              </a:ext>
            </a:extLst>
          </p:cNvPr>
          <p:cNvPicPr>
            <a:picLocks noChangeAspect="1"/>
          </p:cNvPicPr>
          <p:nvPr userDrawn="1"/>
        </p:nvPicPr>
        <p:blipFill>
          <a:blip r:embed="rId2"/>
          <a:stretch>
            <a:fillRect/>
          </a:stretch>
        </p:blipFill>
        <p:spPr>
          <a:xfrm>
            <a:off x="8650934" y="6188106"/>
            <a:ext cx="1596475" cy="407101"/>
          </a:xfrm>
          <a:prstGeom prst="rect">
            <a:avLst/>
          </a:prstGeom>
        </p:spPr>
      </p:pic>
      <p:pic>
        <p:nvPicPr>
          <p:cNvPr id="4" name="Picture 19" descr="A picture containing logo&#10;&#10;Description automatically generated">
            <a:extLst>
              <a:ext uri="{FF2B5EF4-FFF2-40B4-BE49-F238E27FC236}">
                <a16:creationId xmlns:a16="http://schemas.microsoft.com/office/drawing/2014/main" id="{294DD4AF-6494-D265-866A-7AA47E57856D}"/>
              </a:ext>
            </a:extLst>
          </p:cNvPr>
          <p:cNvPicPr>
            <a:picLocks noChangeAspect="1"/>
          </p:cNvPicPr>
          <p:nvPr userDrawn="1"/>
        </p:nvPicPr>
        <p:blipFill>
          <a:blip r:embed="rId3"/>
          <a:stretch>
            <a:fillRect/>
          </a:stretch>
        </p:blipFill>
        <p:spPr>
          <a:xfrm>
            <a:off x="10505653" y="6230428"/>
            <a:ext cx="1412369" cy="322459"/>
          </a:xfrm>
          <a:prstGeom prst="rect">
            <a:avLst/>
          </a:prstGeom>
        </p:spPr>
      </p:pic>
    </p:spTree>
    <p:extLst>
      <p:ext uri="{BB962C8B-B14F-4D97-AF65-F5344CB8AC3E}">
        <p14:creationId xmlns:p14="http://schemas.microsoft.com/office/powerpoint/2010/main" val="4543781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Kansi - Sin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185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9" name="Title 1">
            <a:extLst>
              <a:ext uri="{FF2B5EF4-FFF2-40B4-BE49-F238E27FC236}">
                <a16:creationId xmlns:a16="http://schemas.microsoft.com/office/drawing/2014/main" id="{195F5E56-9EF8-8B0F-85CD-96B7B49A52D6}"/>
              </a:ext>
            </a:extLst>
          </p:cNvPr>
          <p:cNvSpPr>
            <a:spLocks noGrp="1"/>
          </p:cNvSpPr>
          <p:nvPr>
            <p:ph type="ctrTitle"/>
          </p:nvPr>
        </p:nvSpPr>
        <p:spPr>
          <a:xfrm>
            <a:off x="5718930" y="2343042"/>
            <a:ext cx="5327009" cy="1102323"/>
          </a:xfrm>
        </p:spPr>
        <p:txBody>
          <a:bodyPr>
            <a:norm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20" name="Subtitle 2">
            <a:extLst>
              <a:ext uri="{FF2B5EF4-FFF2-40B4-BE49-F238E27FC236}">
                <a16:creationId xmlns:a16="http://schemas.microsoft.com/office/drawing/2014/main" id="{A635F0C0-FDC2-3BDC-00F5-96B9A311F7A0}"/>
              </a:ext>
            </a:extLst>
          </p:cNvPr>
          <p:cNvSpPr>
            <a:spLocks noGrp="1"/>
          </p:cNvSpPr>
          <p:nvPr>
            <p:ph type="subTitle" idx="1"/>
          </p:nvPr>
        </p:nvSpPr>
        <p:spPr>
          <a:xfrm>
            <a:off x="5718930" y="3838156"/>
            <a:ext cx="5327009" cy="609199"/>
          </a:xfrm>
        </p:spPr>
        <p:txBody>
          <a:bodyPr>
            <a:normAutofit/>
          </a:bodyPr>
          <a:lstStyle>
            <a:lvl1pPr marL="0" indent="0" algn="l">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sp>
        <p:nvSpPr>
          <p:cNvPr id="2" name="Content Placeholder 11">
            <a:extLst>
              <a:ext uri="{FF2B5EF4-FFF2-40B4-BE49-F238E27FC236}">
                <a16:creationId xmlns:a16="http://schemas.microsoft.com/office/drawing/2014/main" id="{C5026ABA-700A-3C99-CB19-DAACC04CC164}"/>
              </a:ext>
            </a:extLst>
          </p:cNvPr>
          <p:cNvSpPr>
            <a:spLocks noGrp="1"/>
          </p:cNvSpPr>
          <p:nvPr>
            <p:ph sz="quarter" idx="23"/>
          </p:nvPr>
        </p:nvSpPr>
        <p:spPr>
          <a:xfrm>
            <a:off x="541865" y="535050"/>
            <a:ext cx="4817535" cy="52138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pic>
        <p:nvPicPr>
          <p:cNvPr id="3" name="Picture 10" descr="Graphical user interface, text&#10;&#10;Description automatically generated">
            <a:extLst>
              <a:ext uri="{FF2B5EF4-FFF2-40B4-BE49-F238E27FC236}">
                <a16:creationId xmlns:a16="http://schemas.microsoft.com/office/drawing/2014/main" id="{F5784278-6A1F-1B44-6619-BDF13F86F0B5}"/>
              </a:ext>
            </a:extLst>
          </p:cNvPr>
          <p:cNvPicPr>
            <a:picLocks noChangeAspect="1"/>
          </p:cNvPicPr>
          <p:nvPr userDrawn="1"/>
        </p:nvPicPr>
        <p:blipFill>
          <a:blip r:embed="rId2"/>
          <a:stretch>
            <a:fillRect/>
          </a:stretch>
        </p:blipFill>
        <p:spPr>
          <a:xfrm>
            <a:off x="8650934" y="6188106"/>
            <a:ext cx="1596475" cy="407101"/>
          </a:xfrm>
          <a:prstGeom prst="rect">
            <a:avLst/>
          </a:prstGeom>
        </p:spPr>
      </p:pic>
      <p:pic>
        <p:nvPicPr>
          <p:cNvPr id="7" name="Picture 19" descr="A picture containing logo&#10;&#10;Description automatically generated">
            <a:extLst>
              <a:ext uri="{FF2B5EF4-FFF2-40B4-BE49-F238E27FC236}">
                <a16:creationId xmlns:a16="http://schemas.microsoft.com/office/drawing/2014/main" id="{276E7630-40B7-ABB6-68C5-204825F4FA20}"/>
              </a:ext>
            </a:extLst>
          </p:cNvPr>
          <p:cNvPicPr>
            <a:picLocks noChangeAspect="1"/>
          </p:cNvPicPr>
          <p:nvPr userDrawn="1"/>
        </p:nvPicPr>
        <p:blipFill>
          <a:blip r:embed="rId3"/>
          <a:stretch>
            <a:fillRect/>
          </a:stretch>
        </p:blipFill>
        <p:spPr>
          <a:xfrm>
            <a:off x="10505653" y="6230428"/>
            <a:ext cx="1412369" cy="322459"/>
          </a:xfrm>
          <a:prstGeom prst="rect">
            <a:avLst/>
          </a:prstGeom>
        </p:spPr>
      </p:pic>
    </p:spTree>
    <p:extLst>
      <p:ext uri="{BB962C8B-B14F-4D97-AF65-F5344CB8AC3E}">
        <p14:creationId xmlns:p14="http://schemas.microsoft.com/office/powerpoint/2010/main" val="8316816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Kansi - Kelta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E8B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5718930" y="2343042"/>
            <a:ext cx="5327009" cy="1102323"/>
          </a:xfrm>
        </p:spPr>
        <p:txBody>
          <a:bodyPr>
            <a:normAutofit/>
          </a:bodyPr>
          <a:lstStyle>
            <a:lvl1pPr algn="l">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5718930" y="3838156"/>
            <a:ext cx="5327009" cy="609199"/>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sp>
        <p:nvSpPr>
          <p:cNvPr id="2" name="Content Placeholder 11">
            <a:extLst>
              <a:ext uri="{FF2B5EF4-FFF2-40B4-BE49-F238E27FC236}">
                <a16:creationId xmlns:a16="http://schemas.microsoft.com/office/drawing/2014/main" id="{C413B2B5-E6FF-D923-B286-E757DEE720BE}"/>
              </a:ext>
            </a:extLst>
          </p:cNvPr>
          <p:cNvSpPr>
            <a:spLocks noGrp="1"/>
          </p:cNvSpPr>
          <p:nvPr>
            <p:ph sz="quarter" idx="23"/>
          </p:nvPr>
        </p:nvSpPr>
        <p:spPr>
          <a:xfrm>
            <a:off x="541865" y="535050"/>
            <a:ext cx="4817535" cy="52138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pic>
        <p:nvPicPr>
          <p:cNvPr id="3" name="Picture 10" descr="Graphical user interface, text&#10;&#10;Description automatically generated">
            <a:extLst>
              <a:ext uri="{FF2B5EF4-FFF2-40B4-BE49-F238E27FC236}">
                <a16:creationId xmlns:a16="http://schemas.microsoft.com/office/drawing/2014/main" id="{88B9CBD1-2C20-C661-A8FA-AF5710B08E29}"/>
              </a:ext>
            </a:extLst>
          </p:cNvPr>
          <p:cNvPicPr>
            <a:picLocks noChangeAspect="1"/>
          </p:cNvPicPr>
          <p:nvPr userDrawn="1"/>
        </p:nvPicPr>
        <p:blipFill>
          <a:blip r:embed="rId2"/>
          <a:stretch>
            <a:fillRect/>
          </a:stretch>
        </p:blipFill>
        <p:spPr>
          <a:xfrm>
            <a:off x="8650934" y="6188106"/>
            <a:ext cx="1596475" cy="407101"/>
          </a:xfrm>
          <a:prstGeom prst="rect">
            <a:avLst/>
          </a:prstGeom>
        </p:spPr>
      </p:pic>
      <p:pic>
        <p:nvPicPr>
          <p:cNvPr id="6" name="Picture 19" descr="A picture containing logo&#10;&#10;Description automatically generated">
            <a:extLst>
              <a:ext uri="{FF2B5EF4-FFF2-40B4-BE49-F238E27FC236}">
                <a16:creationId xmlns:a16="http://schemas.microsoft.com/office/drawing/2014/main" id="{EC9884DB-09E6-6DE4-4207-249FABBA4B42}"/>
              </a:ext>
            </a:extLst>
          </p:cNvPr>
          <p:cNvPicPr>
            <a:picLocks noChangeAspect="1"/>
          </p:cNvPicPr>
          <p:nvPr userDrawn="1"/>
        </p:nvPicPr>
        <p:blipFill>
          <a:blip r:embed="rId3"/>
          <a:stretch>
            <a:fillRect/>
          </a:stretch>
        </p:blipFill>
        <p:spPr>
          <a:xfrm>
            <a:off x="10505653" y="6230428"/>
            <a:ext cx="1412369" cy="322459"/>
          </a:xfrm>
          <a:prstGeom prst="rect">
            <a:avLst/>
          </a:prstGeom>
        </p:spPr>
      </p:pic>
    </p:spTree>
    <p:extLst>
      <p:ext uri="{BB962C8B-B14F-4D97-AF65-F5344CB8AC3E}">
        <p14:creationId xmlns:p14="http://schemas.microsoft.com/office/powerpoint/2010/main" val="17906335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Kansi - Vaaleanpunainen">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A0FDAE7-8C30-F331-D510-2626023F5900}"/>
              </a:ext>
            </a:extLst>
          </p:cNvPr>
          <p:cNvSpPr/>
          <p:nvPr userDrawn="1"/>
        </p:nvSpPr>
        <p:spPr>
          <a:xfrm>
            <a:off x="251716" y="256232"/>
            <a:ext cx="11688566" cy="5774076"/>
          </a:xfrm>
          <a:prstGeom prst="rect">
            <a:avLst/>
          </a:prstGeom>
          <a:solidFill>
            <a:srgbClr val="F89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5718930" y="2343042"/>
            <a:ext cx="5327009" cy="1102323"/>
          </a:xfrm>
        </p:spPr>
        <p:txBody>
          <a:bodyPr>
            <a:normAutofit/>
          </a:bodyPr>
          <a:lstStyle>
            <a:lvl1pPr algn="l">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5718930" y="3838156"/>
            <a:ext cx="5327009" cy="609199"/>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sp>
        <p:nvSpPr>
          <p:cNvPr id="2" name="Content Placeholder 11">
            <a:extLst>
              <a:ext uri="{FF2B5EF4-FFF2-40B4-BE49-F238E27FC236}">
                <a16:creationId xmlns:a16="http://schemas.microsoft.com/office/drawing/2014/main" id="{6B3590FF-8289-5043-7530-287C7372396C}"/>
              </a:ext>
            </a:extLst>
          </p:cNvPr>
          <p:cNvSpPr>
            <a:spLocks noGrp="1"/>
          </p:cNvSpPr>
          <p:nvPr>
            <p:ph sz="quarter" idx="23"/>
          </p:nvPr>
        </p:nvSpPr>
        <p:spPr>
          <a:xfrm>
            <a:off x="541865" y="535050"/>
            <a:ext cx="4817535" cy="52138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pic>
        <p:nvPicPr>
          <p:cNvPr id="3" name="Picture 10" descr="Graphical user interface, text&#10;&#10;Description automatically generated">
            <a:extLst>
              <a:ext uri="{FF2B5EF4-FFF2-40B4-BE49-F238E27FC236}">
                <a16:creationId xmlns:a16="http://schemas.microsoft.com/office/drawing/2014/main" id="{6B54F857-1213-284D-D185-65CDC4B8E9FC}"/>
              </a:ext>
            </a:extLst>
          </p:cNvPr>
          <p:cNvPicPr>
            <a:picLocks noChangeAspect="1"/>
          </p:cNvPicPr>
          <p:nvPr userDrawn="1"/>
        </p:nvPicPr>
        <p:blipFill>
          <a:blip r:embed="rId2"/>
          <a:stretch>
            <a:fillRect/>
          </a:stretch>
        </p:blipFill>
        <p:spPr>
          <a:xfrm>
            <a:off x="8650934" y="6188106"/>
            <a:ext cx="1596475" cy="407101"/>
          </a:xfrm>
          <a:prstGeom prst="rect">
            <a:avLst/>
          </a:prstGeom>
        </p:spPr>
      </p:pic>
      <p:pic>
        <p:nvPicPr>
          <p:cNvPr id="6" name="Picture 19" descr="A picture containing logo&#10;&#10;Description automatically generated">
            <a:extLst>
              <a:ext uri="{FF2B5EF4-FFF2-40B4-BE49-F238E27FC236}">
                <a16:creationId xmlns:a16="http://schemas.microsoft.com/office/drawing/2014/main" id="{5B9FA1FF-CDA4-4CBA-F852-9392F06976A1}"/>
              </a:ext>
            </a:extLst>
          </p:cNvPr>
          <p:cNvPicPr>
            <a:picLocks noChangeAspect="1"/>
          </p:cNvPicPr>
          <p:nvPr userDrawn="1"/>
        </p:nvPicPr>
        <p:blipFill>
          <a:blip r:embed="rId3"/>
          <a:stretch>
            <a:fillRect/>
          </a:stretch>
        </p:blipFill>
        <p:spPr>
          <a:xfrm>
            <a:off x="10505653" y="6230428"/>
            <a:ext cx="1412369" cy="322459"/>
          </a:xfrm>
          <a:prstGeom prst="rect">
            <a:avLst/>
          </a:prstGeom>
        </p:spPr>
      </p:pic>
    </p:spTree>
    <p:extLst>
      <p:ext uri="{BB962C8B-B14F-4D97-AF65-F5344CB8AC3E}">
        <p14:creationId xmlns:p14="http://schemas.microsoft.com/office/powerpoint/2010/main" val="7060310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älikalvo - Vihreä">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999" y="251505"/>
            <a:ext cx="11688002" cy="5774076"/>
          </a:xfrm>
          <a:prstGeom prst="rect">
            <a:avLst/>
          </a:prstGeom>
          <a:solidFill>
            <a:srgbClr val="92D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3" name="Picture 2">
            <a:extLst>
              <a:ext uri="{FF2B5EF4-FFF2-40B4-BE49-F238E27FC236}">
                <a16:creationId xmlns:a16="http://schemas.microsoft.com/office/drawing/2014/main" id="{F31FB1B8-927F-F127-ECC1-C5AA85D3F5C3}"/>
              </a:ext>
            </a:extLst>
          </p:cNvPr>
          <p:cNvPicPr>
            <a:picLocks noChangeAspect="1"/>
          </p:cNvPicPr>
          <p:nvPr userDrawn="1"/>
        </p:nvPicPr>
        <p:blipFill>
          <a:blip r:embed="rId2"/>
          <a:stretch>
            <a:fillRect/>
          </a:stretch>
        </p:blipFill>
        <p:spPr>
          <a:xfrm>
            <a:off x="594898" y="4024737"/>
            <a:ext cx="2288002" cy="2000844"/>
          </a:xfrm>
          <a:prstGeom prst="rect">
            <a:avLst/>
          </a:prstGeom>
        </p:spPr>
      </p:pic>
      <p:pic>
        <p:nvPicPr>
          <p:cNvPr id="5" name="Picture 4">
            <a:extLst>
              <a:ext uri="{FF2B5EF4-FFF2-40B4-BE49-F238E27FC236}">
                <a16:creationId xmlns:a16="http://schemas.microsoft.com/office/drawing/2014/main" id="{9578A36A-05A0-B140-8062-436A4B4D962A}"/>
              </a:ext>
            </a:extLst>
          </p:cNvPr>
          <p:cNvPicPr>
            <a:picLocks noChangeAspect="1"/>
          </p:cNvPicPr>
          <p:nvPr userDrawn="1"/>
        </p:nvPicPr>
        <p:blipFill>
          <a:blip r:embed="rId3"/>
          <a:stretch>
            <a:fillRect/>
          </a:stretch>
        </p:blipFill>
        <p:spPr>
          <a:xfrm>
            <a:off x="1189422" y="1186425"/>
            <a:ext cx="1313816" cy="1242153"/>
          </a:xfrm>
          <a:prstGeom prst="rect">
            <a:avLst/>
          </a:prstGeom>
        </p:spPr>
      </p:pic>
      <p:pic>
        <p:nvPicPr>
          <p:cNvPr id="6" name="Picture 5">
            <a:extLst>
              <a:ext uri="{FF2B5EF4-FFF2-40B4-BE49-F238E27FC236}">
                <a16:creationId xmlns:a16="http://schemas.microsoft.com/office/drawing/2014/main" id="{B55969B9-EEC7-84FD-4FAF-28A91B0F5333}"/>
              </a:ext>
            </a:extLst>
          </p:cNvPr>
          <p:cNvPicPr>
            <a:picLocks noChangeAspect="1"/>
          </p:cNvPicPr>
          <p:nvPr userDrawn="1"/>
        </p:nvPicPr>
        <p:blipFill>
          <a:blip r:embed="rId4"/>
          <a:stretch>
            <a:fillRect/>
          </a:stretch>
        </p:blipFill>
        <p:spPr>
          <a:xfrm>
            <a:off x="9820312" y="1763034"/>
            <a:ext cx="931880" cy="597267"/>
          </a:xfrm>
          <a:prstGeom prst="rect">
            <a:avLst/>
          </a:prstGeom>
        </p:spPr>
      </p:pic>
      <p:pic>
        <p:nvPicPr>
          <p:cNvPr id="8" name="Picture 7">
            <a:extLst>
              <a:ext uri="{FF2B5EF4-FFF2-40B4-BE49-F238E27FC236}">
                <a16:creationId xmlns:a16="http://schemas.microsoft.com/office/drawing/2014/main" id="{AEACA3E3-6F5B-728F-1CC8-EA2498720A07}"/>
              </a:ext>
            </a:extLst>
          </p:cNvPr>
          <p:cNvPicPr>
            <a:picLocks noChangeAspect="1"/>
          </p:cNvPicPr>
          <p:nvPr userDrawn="1"/>
        </p:nvPicPr>
        <p:blipFill>
          <a:blip r:embed="rId5"/>
          <a:stretch>
            <a:fillRect/>
          </a:stretch>
        </p:blipFill>
        <p:spPr>
          <a:xfrm>
            <a:off x="10085244" y="4024737"/>
            <a:ext cx="1333896" cy="2000844"/>
          </a:xfrm>
          <a:prstGeom prst="rect">
            <a:avLst/>
          </a:prstGeom>
        </p:spPr>
      </p:pic>
      <p:pic>
        <p:nvPicPr>
          <p:cNvPr id="9" name="Picture 8">
            <a:extLst>
              <a:ext uri="{FF2B5EF4-FFF2-40B4-BE49-F238E27FC236}">
                <a16:creationId xmlns:a16="http://schemas.microsoft.com/office/drawing/2014/main" id="{CB8076F0-97CC-C013-9838-52D3E59FE8FE}"/>
              </a:ext>
            </a:extLst>
          </p:cNvPr>
          <p:cNvPicPr>
            <a:picLocks noChangeAspect="1"/>
          </p:cNvPicPr>
          <p:nvPr userDrawn="1"/>
        </p:nvPicPr>
        <p:blipFill>
          <a:blip r:embed="rId5"/>
          <a:stretch>
            <a:fillRect/>
          </a:stretch>
        </p:blipFill>
        <p:spPr>
          <a:xfrm>
            <a:off x="9162867" y="4642015"/>
            <a:ext cx="922377" cy="1383566"/>
          </a:xfrm>
          <a:prstGeom prst="rect">
            <a:avLst/>
          </a:prstGeom>
        </p:spPr>
      </p:pic>
      <p:pic>
        <p:nvPicPr>
          <p:cNvPr id="11" name="Picture 10">
            <a:extLst>
              <a:ext uri="{FF2B5EF4-FFF2-40B4-BE49-F238E27FC236}">
                <a16:creationId xmlns:a16="http://schemas.microsoft.com/office/drawing/2014/main" id="{8301F4E0-43E8-4A1D-12B3-A9C24AAF51AC}"/>
              </a:ext>
            </a:extLst>
          </p:cNvPr>
          <p:cNvPicPr>
            <a:picLocks noChangeAspect="1"/>
          </p:cNvPicPr>
          <p:nvPr userDrawn="1"/>
        </p:nvPicPr>
        <p:blipFill>
          <a:blip r:embed="rId6"/>
          <a:stretch>
            <a:fillRect/>
          </a:stretch>
        </p:blipFill>
        <p:spPr>
          <a:xfrm>
            <a:off x="8609081" y="1107470"/>
            <a:ext cx="771954" cy="499500"/>
          </a:xfrm>
          <a:prstGeom prst="rect">
            <a:avLst/>
          </a:prstGeom>
        </p:spPr>
      </p:pic>
      <p:sp>
        <p:nvSpPr>
          <p:cNvPr id="14" name="TextBox 13">
            <a:extLst>
              <a:ext uri="{FF2B5EF4-FFF2-40B4-BE49-F238E27FC236}">
                <a16:creationId xmlns:a16="http://schemas.microsoft.com/office/drawing/2014/main" id="{D994E3DF-64F4-D933-DD0D-FBBCC9FB34EC}"/>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dirty="0">
              <a:latin typeface="Tahoma" panose="020B0604030504040204" pitchFamily="34" charset="0"/>
              <a:ea typeface="Tahoma" panose="020B0604030504040204" pitchFamily="34" charset="0"/>
              <a:cs typeface="Tahoma" panose="020B0604030504040204" pitchFamily="34" charset="0"/>
            </a:endParaRPr>
          </a:p>
        </p:txBody>
      </p:sp>
      <p:sp>
        <p:nvSpPr>
          <p:cNvPr id="17" name="Title 1">
            <a:extLst>
              <a:ext uri="{FF2B5EF4-FFF2-40B4-BE49-F238E27FC236}">
                <a16:creationId xmlns:a16="http://schemas.microsoft.com/office/drawing/2014/main" id="{B2162160-C6D6-FEE7-EB38-764188ECEF7C}"/>
              </a:ext>
            </a:extLst>
          </p:cNvPr>
          <p:cNvSpPr>
            <a:spLocks noGrp="1"/>
          </p:cNvSpPr>
          <p:nvPr>
            <p:ph type="ctrTitle"/>
          </p:nvPr>
        </p:nvSpPr>
        <p:spPr>
          <a:xfrm>
            <a:off x="3432495" y="2326677"/>
            <a:ext cx="5327009" cy="1102323"/>
          </a:xfrm>
        </p:spPr>
        <p:txBody>
          <a:bodyPr>
            <a:normAutofit/>
          </a:bodyPr>
          <a:lstStyle>
            <a:lvl1pPr algn="ctr">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9" name="Subtitle 2">
            <a:extLst>
              <a:ext uri="{FF2B5EF4-FFF2-40B4-BE49-F238E27FC236}">
                <a16:creationId xmlns:a16="http://schemas.microsoft.com/office/drawing/2014/main" id="{9E9FAB06-579E-997C-D507-3C7DE96A635E}"/>
              </a:ext>
            </a:extLst>
          </p:cNvPr>
          <p:cNvSpPr>
            <a:spLocks noGrp="1"/>
          </p:cNvSpPr>
          <p:nvPr>
            <p:ph type="subTitle" idx="1"/>
          </p:nvPr>
        </p:nvSpPr>
        <p:spPr>
          <a:xfrm>
            <a:off x="3432495" y="3794425"/>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10" name="Picture 19" descr="A picture containing logo&#10;&#10;Description automatically generated">
            <a:extLst>
              <a:ext uri="{FF2B5EF4-FFF2-40B4-BE49-F238E27FC236}">
                <a16:creationId xmlns:a16="http://schemas.microsoft.com/office/drawing/2014/main" id="{2A3467BE-3CE6-A129-33C6-FF11719DE519}"/>
              </a:ext>
            </a:extLst>
          </p:cNvPr>
          <p:cNvPicPr>
            <a:picLocks noChangeAspect="1"/>
          </p:cNvPicPr>
          <p:nvPr userDrawn="1"/>
        </p:nvPicPr>
        <p:blipFill>
          <a:blip r:embed="rId7"/>
          <a:stretch>
            <a:fillRect/>
          </a:stretch>
        </p:blipFill>
        <p:spPr>
          <a:xfrm>
            <a:off x="10505653" y="6230428"/>
            <a:ext cx="1412369" cy="322459"/>
          </a:xfrm>
          <a:prstGeom prst="rect">
            <a:avLst/>
          </a:prstGeom>
        </p:spPr>
      </p:pic>
    </p:spTree>
    <p:extLst>
      <p:ext uri="{BB962C8B-B14F-4D97-AF65-F5344CB8AC3E}">
        <p14:creationId xmlns:p14="http://schemas.microsoft.com/office/powerpoint/2010/main" val="8954019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Välikalvo - Kelta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999" y="251505"/>
            <a:ext cx="11688002" cy="5774076"/>
          </a:xfrm>
          <a:prstGeom prst="rect">
            <a:avLst/>
          </a:prstGeom>
          <a:solidFill>
            <a:srgbClr val="EEC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2" name="Picture 1">
            <a:extLst>
              <a:ext uri="{FF2B5EF4-FFF2-40B4-BE49-F238E27FC236}">
                <a16:creationId xmlns:a16="http://schemas.microsoft.com/office/drawing/2014/main" id="{20F47650-839D-64FC-8B9B-16DF3BE461FA}"/>
              </a:ext>
            </a:extLst>
          </p:cNvPr>
          <p:cNvPicPr>
            <a:picLocks noChangeAspect="1"/>
          </p:cNvPicPr>
          <p:nvPr userDrawn="1"/>
        </p:nvPicPr>
        <p:blipFill>
          <a:blip r:embed="rId2"/>
          <a:stretch>
            <a:fillRect/>
          </a:stretch>
        </p:blipFill>
        <p:spPr>
          <a:xfrm>
            <a:off x="8871775" y="251505"/>
            <a:ext cx="3068225" cy="2848746"/>
          </a:xfrm>
          <a:prstGeom prst="rect">
            <a:avLst/>
          </a:prstGeom>
        </p:spPr>
      </p:pic>
      <p:pic>
        <p:nvPicPr>
          <p:cNvPr id="5" name="Picture 4">
            <a:extLst>
              <a:ext uri="{FF2B5EF4-FFF2-40B4-BE49-F238E27FC236}">
                <a16:creationId xmlns:a16="http://schemas.microsoft.com/office/drawing/2014/main" id="{A3BDD096-AB7B-F0B2-4D84-F219EAC2C915}"/>
              </a:ext>
            </a:extLst>
          </p:cNvPr>
          <p:cNvPicPr>
            <a:picLocks noChangeAspect="1"/>
          </p:cNvPicPr>
          <p:nvPr userDrawn="1"/>
        </p:nvPicPr>
        <p:blipFill>
          <a:blip r:embed="rId3"/>
          <a:stretch>
            <a:fillRect/>
          </a:stretch>
        </p:blipFill>
        <p:spPr>
          <a:xfrm>
            <a:off x="251998" y="2998309"/>
            <a:ext cx="4833085" cy="3027272"/>
          </a:xfrm>
          <a:prstGeom prst="rect">
            <a:avLst/>
          </a:prstGeom>
        </p:spPr>
      </p:pic>
      <p:sp>
        <p:nvSpPr>
          <p:cNvPr id="7" name="TextBox 6">
            <a:extLst>
              <a:ext uri="{FF2B5EF4-FFF2-40B4-BE49-F238E27FC236}">
                <a16:creationId xmlns:a16="http://schemas.microsoft.com/office/drawing/2014/main" id="{58013EA2-3299-D5A3-15C6-76FA66974104}"/>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dirty="0">
              <a:latin typeface="Tahoma" panose="020B0604030504040204" pitchFamily="34" charset="0"/>
              <a:ea typeface="Tahoma" panose="020B0604030504040204" pitchFamily="34" charset="0"/>
              <a:cs typeface="Tahoma" panose="020B0604030504040204" pitchFamily="34" charset="0"/>
            </a:endParaRPr>
          </a:p>
        </p:txBody>
      </p:sp>
      <p:sp>
        <p:nvSpPr>
          <p:cNvPr id="9" name="Title 1">
            <a:extLst>
              <a:ext uri="{FF2B5EF4-FFF2-40B4-BE49-F238E27FC236}">
                <a16:creationId xmlns:a16="http://schemas.microsoft.com/office/drawing/2014/main" id="{D7FCCCA3-CA4B-DCFB-9A01-49D4180F50B2}"/>
              </a:ext>
            </a:extLst>
          </p:cNvPr>
          <p:cNvSpPr>
            <a:spLocks noGrp="1"/>
          </p:cNvSpPr>
          <p:nvPr>
            <p:ph type="ctrTitle"/>
          </p:nvPr>
        </p:nvSpPr>
        <p:spPr>
          <a:xfrm>
            <a:off x="3432495" y="2326677"/>
            <a:ext cx="5327009" cy="1102323"/>
          </a:xfrm>
        </p:spPr>
        <p:txBody>
          <a:bodyPr>
            <a:normAutofit/>
          </a:bodyPr>
          <a:lstStyle>
            <a:lvl1pPr algn="ctr">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0" name="Subtitle 2">
            <a:extLst>
              <a:ext uri="{FF2B5EF4-FFF2-40B4-BE49-F238E27FC236}">
                <a16:creationId xmlns:a16="http://schemas.microsoft.com/office/drawing/2014/main" id="{E6E6A915-51C2-4EBF-53BC-0B5DC7E3BA6A}"/>
              </a:ext>
            </a:extLst>
          </p:cNvPr>
          <p:cNvSpPr>
            <a:spLocks noGrp="1"/>
          </p:cNvSpPr>
          <p:nvPr>
            <p:ph type="subTitle" idx="1"/>
          </p:nvPr>
        </p:nvSpPr>
        <p:spPr>
          <a:xfrm>
            <a:off x="3432495" y="3794425"/>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4" name="Picture 19" descr="A picture containing logo&#10;&#10;Description automatically generated">
            <a:extLst>
              <a:ext uri="{FF2B5EF4-FFF2-40B4-BE49-F238E27FC236}">
                <a16:creationId xmlns:a16="http://schemas.microsoft.com/office/drawing/2014/main" id="{62BC1E5F-1146-5A0F-E4BB-A5A3B7949996}"/>
              </a:ext>
            </a:extLst>
          </p:cNvPr>
          <p:cNvPicPr>
            <a:picLocks noChangeAspect="1"/>
          </p:cNvPicPr>
          <p:nvPr userDrawn="1"/>
        </p:nvPicPr>
        <p:blipFill>
          <a:blip r:embed="rId4"/>
          <a:stretch>
            <a:fillRect/>
          </a:stretch>
        </p:blipFill>
        <p:spPr>
          <a:xfrm>
            <a:off x="10505653" y="6230428"/>
            <a:ext cx="1412369" cy="322459"/>
          </a:xfrm>
          <a:prstGeom prst="rect">
            <a:avLst/>
          </a:prstGeom>
        </p:spPr>
      </p:pic>
    </p:spTree>
    <p:extLst>
      <p:ext uri="{BB962C8B-B14F-4D97-AF65-F5344CB8AC3E}">
        <p14:creationId xmlns:p14="http://schemas.microsoft.com/office/powerpoint/2010/main" val="11438313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älikalvo - Sin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999" y="251505"/>
            <a:ext cx="11688002" cy="5774076"/>
          </a:xfrm>
          <a:prstGeom prst="rect">
            <a:avLst/>
          </a:prstGeom>
          <a:solidFill>
            <a:srgbClr val="5D8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5" name="Picture 4">
            <a:extLst>
              <a:ext uri="{FF2B5EF4-FFF2-40B4-BE49-F238E27FC236}">
                <a16:creationId xmlns:a16="http://schemas.microsoft.com/office/drawing/2014/main" id="{F89CBC66-CA1A-6D97-EBAF-C1076AC492C1}"/>
              </a:ext>
            </a:extLst>
          </p:cNvPr>
          <p:cNvPicPr>
            <a:picLocks noChangeAspect="1"/>
          </p:cNvPicPr>
          <p:nvPr userDrawn="1"/>
        </p:nvPicPr>
        <p:blipFill>
          <a:blip r:embed="rId2"/>
          <a:stretch>
            <a:fillRect/>
          </a:stretch>
        </p:blipFill>
        <p:spPr>
          <a:xfrm>
            <a:off x="251998" y="2342273"/>
            <a:ext cx="2667350" cy="3683308"/>
          </a:xfrm>
          <a:prstGeom prst="rect">
            <a:avLst/>
          </a:prstGeom>
        </p:spPr>
      </p:pic>
      <p:pic>
        <p:nvPicPr>
          <p:cNvPr id="7" name="Picture 6">
            <a:extLst>
              <a:ext uri="{FF2B5EF4-FFF2-40B4-BE49-F238E27FC236}">
                <a16:creationId xmlns:a16="http://schemas.microsoft.com/office/drawing/2014/main" id="{C6798F48-458A-A5A8-9EE2-10C62B0D571C}"/>
              </a:ext>
            </a:extLst>
          </p:cNvPr>
          <p:cNvPicPr>
            <a:picLocks noChangeAspect="1"/>
          </p:cNvPicPr>
          <p:nvPr userDrawn="1"/>
        </p:nvPicPr>
        <p:blipFill>
          <a:blip r:embed="rId3"/>
          <a:stretch>
            <a:fillRect/>
          </a:stretch>
        </p:blipFill>
        <p:spPr>
          <a:xfrm>
            <a:off x="9728492" y="1801504"/>
            <a:ext cx="2211508" cy="2444722"/>
          </a:xfrm>
          <a:prstGeom prst="rect">
            <a:avLst/>
          </a:prstGeom>
        </p:spPr>
      </p:pic>
      <p:sp>
        <p:nvSpPr>
          <p:cNvPr id="6" name="TextBox 5">
            <a:extLst>
              <a:ext uri="{FF2B5EF4-FFF2-40B4-BE49-F238E27FC236}">
                <a16:creationId xmlns:a16="http://schemas.microsoft.com/office/drawing/2014/main" id="{9CFE5FB9-C997-0B21-B639-A4320B75F8E1}"/>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dirty="0">
              <a:latin typeface="Tahoma" panose="020B0604030504040204" pitchFamily="34" charset="0"/>
              <a:ea typeface="Tahoma" panose="020B0604030504040204" pitchFamily="34" charset="0"/>
              <a:cs typeface="Tahoma" panose="020B0604030504040204" pitchFamily="34" charset="0"/>
            </a:endParaRPr>
          </a:p>
        </p:txBody>
      </p:sp>
      <p:sp>
        <p:nvSpPr>
          <p:cNvPr id="9" name="Title 1">
            <a:extLst>
              <a:ext uri="{FF2B5EF4-FFF2-40B4-BE49-F238E27FC236}">
                <a16:creationId xmlns:a16="http://schemas.microsoft.com/office/drawing/2014/main" id="{D6B40E0A-0316-6C28-7C92-77F4670496D0}"/>
              </a:ext>
            </a:extLst>
          </p:cNvPr>
          <p:cNvSpPr>
            <a:spLocks noGrp="1"/>
          </p:cNvSpPr>
          <p:nvPr>
            <p:ph type="ctrTitle"/>
          </p:nvPr>
        </p:nvSpPr>
        <p:spPr>
          <a:xfrm>
            <a:off x="3432495" y="2326677"/>
            <a:ext cx="5327009" cy="1102323"/>
          </a:xfrm>
        </p:spPr>
        <p:txBody>
          <a:bodyPr>
            <a:normAutofit/>
          </a:bodyPr>
          <a:lstStyle>
            <a:lvl1pPr algn="ctr">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0" name="Subtitle 2">
            <a:extLst>
              <a:ext uri="{FF2B5EF4-FFF2-40B4-BE49-F238E27FC236}">
                <a16:creationId xmlns:a16="http://schemas.microsoft.com/office/drawing/2014/main" id="{D321FCB2-B93B-9C25-56A5-D33FE27D0B31}"/>
              </a:ext>
            </a:extLst>
          </p:cNvPr>
          <p:cNvSpPr>
            <a:spLocks noGrp="1"/>
          </p:cNvSpPr>
          <p:nvPr>
            <p:ph type="subTitle" idx="1"/>
          </p:nvPr>
        </p:nvSpPr>
        <p:spPr>
          <a:xfrm>
            <a:off x="3432495" y="3794425"/>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3" name="Picture 19" descr="A picture containing logo&#10;&#10;Description automatically generated">
            <a:extLst>
              <a:ext uri="{FF2B5EF4-FFF2-40B4-BE49-F238E27FC236}">
                <a16:creationId xmlns:a16="http://schemas.microsoft.com/office/drawing/2014/main" id="{E76259B9-9069-1436-F956-56498FD40EC5}"/>
              </a:ext>
            </a:extLst>
          </p:cNvPr>
          <p:cNvPicPr>
            <a:picLocks noChangeAspect="1"/>
          </p:cNvPicPr>
          <p:nvPr userDrawn="1"/>
        </p:nvPicPr>
        <p:blipFill>
          <a:blip r:embed="rId4"/>
          <a:stretch>
            <a:fillRect/>
          </a:stretch>
        </p:blipFill>
        <p:spPr>
          <a:xfrm>
            <a:off x="10505653" y="6230428"/>
            <a:ext cx="1412369" cy="322459"/>
          </a:xfrm>
          <a:prstGeom prst="rect">
            <a:avLst/>
          </a:prstGeom>
        </p:spPr>
      </p:pic>
    </p:spTree>
    <p:extLst>
      <p:ext uri="{BB962C8B-B14F-4D97-AF65-F5344CB8AC3E}">
        <p14:creationId xmlns:p14="http://schemas.microsoft.com/office/powerpoint/2010/main" val="35082643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älikalvo - Vaaleanpuna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999" y="251505"/>
            <a:ext cx="11688002" cy="5774076"/>
          </a:xfrm>
          <a:prstGeom prst="rect">
            <a:avLst/>
          </a:prstGeom>
          <a:solidFill>
            <a:srgbClr val="FAB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3" name="Picture 2">
            <a:extLst>
              <a:ext uri="{FF2B5EF4-FFF2-40B4-BE49-F238E27FC236}">
                <a16:creationId xmlns:a16="http://schemas.microsoft.com/office/drawing/2014/main" id="{311A6207-5E81-F1A0-6B3E-F89F3B56DC0E}"/>
              </a:ext>
            </a:extLst>
          </p:cNvPr>
          <p:cNvPicPr>
            <a:picLocks noChangeAspect="1"/>
          </p:cNvPicPr>
          <p:nvPr userDrawn="1"/>
        </p:nvPicPr>
        <p:blipFill>
          <a:blip r:embed="rId2"/>
          <a:stretch>
            <a:fillRect/>
          </a:stretch>
        </p:blipFill>
        <p:spPr>
          <a:xfrm>
            <a:off x="678912" y="4574465"/>
            <a:ext cx="2849355" cy="1522624"/>
          </a:xfrm>
          <a:prstGeom prst="rect">
            <a:avLst/>
          </a:prstGeom>
        </p:spPr>
      </p:pic>
      <p:pic>
        <p:nvPicPr>
          <p:cNvPr id="7" name="Picture 6">
            <a:extLst>
              <a:ext uri="{FF2B5EF4-FFF2-40B4-BE49-F238E27FC236}">
                <a16:creationId xmlns:a16="http://schemas.microsoft.com/office/drawing/2014/main" id="{9ED610E5-A200-A1BA-A4EC-C15DEB105B82}"/>
              </a:ext>
            </a:extLst>
          </p:cNvPr>
          <p:cNvPicPr>
            <a:picLocks noChangeAspect="1"/>
          </p:cNvPicPr>
          <p:nvPr userDrawn="1"/>
        </p:nvPicPr>
        <p:blipFill>
          <a:blip r:embed="rId3"/>
          <a:stretch>
            <a:fillRect/>
          </a:stretch>
        </p:blipFill>
        <p:spPr>
          <a:xfrm>
            <a:off x="8520806" y="4343566"/>
            <a:ext cx="959123" cy="1687216"/>
          </a:xfrm>
          <a:prstGeom prst="rect">
            <a:avLst/>
          </a:prstGeom>
        </p:spPr>
      </p:pic>
      <p:pic>
        <p:nvPicPr>
          <p:cNvPr id="8" name="Picture 7">
            <a:extLst>
              <a:ext uri="{FF2B5EF4-FFF2-40B4-BE49-F238E27FC236}">
                <a16:creationId xmlns:a16="http://schemas.microsoft.com/office/drawing/2014/main" id="{3A26D852-2BC4-0F33-FF1B-E51262F710B4}"/>
              </a:ext>
            </a:extLst>
          </p:cNvPr>
          <p:cNvPicPr>
            <a:picLocks noChangeAspect="1"/>
          </p:cNvPicPr>
          <p:nvPr userDrawn="1"/>
        </p:nvPicPr>
        <p:blipFill>
          <a:blip r:embed="rId3"/>
          <a:stretch>
            <a:fillRect/>
          </a:stretch>
        </p:blipFill>
        <p:spPr>
          <a:xfrm>
            <a:off x="9653889" y="3998752"/>
            <a:ext cx="1155137" cy="2032029"/>
          </a:xfrm>
          <a:prstGeom prst="rect">
            <a:avLst/>
          </a:prstGeom>
        </p:spPr>
      </p:pic>
      <p:pic>
        <p:nvPicPr>
          <p:cNvPr id="9" name="Picture 8">
            <a:extLst>
              <a:ext uri="{FF2B5EF4-FFF2-40B4-BE49-F238E27FC236}">
                <a16:creationId xmlns:a16="http://schemas.microsoft.com/office/drawing/2014/main" id="{AF2E3957-660C-DC7A-618D-EFAE30220886}"/>
              </a:ext>
            </a:extLst>
          </p:cNvPr>
          <p:cNvPicPr>
            <a:picLocks noChangeAspect="1"/>
          </p:cNvPicPr>
          <p:nvPr userDrawn="1"/>
        </p:nvPicPr>
        <p:blipFill>
          <a:blip r:embed="rId4"/>
          <a:stretch>
            <a:fillRect/>
          </a:stretch>
        </p:blipFill>
        <p:spPr>
          <a:xfrm>
            <a:off x="10208004" y="2027774"/>
            <a:ext cx="1202045" cy="770423"/>
          </a:xfrm>
          <a:prstGeom prst="rect">
            <a:avLst/>
          </a:prstGeom>
        </p:spPr>
      </p:pic>
      <p:pic>
        <p:nvPicPr>
          <p:cNvPr id="10" name="Picture 9">
            <a:extLst>
              <a:ext uri="{FF2B5EF4-FFF2-40B4-BE49-F238E27FC236}">
                <a16:creationId xmlns:a16="http://schemas.microsoft.com/office/drawing/2014/main" id="{68D7284E-9009-94FE-E4C6-A86089410B44}"/>
              </a:ext>
            </a:extLst>
          </p:cNvPr>
          <p:cNvPicPr>
            <a:picLocks noChangeAspect="1"/>
          </p:cNvPicPr>
          <p:nvPr userDrawn="1"/>
        </p:nvPicPr>
        <p:blipFill>
          <a:blip r:embed="rId5"/>
          <a:stretch>
            <a:fillRect/>
          </a:stretch>
        </p:blipFill>
        <p:spPr>
          <a:xfrm>
            <a:off x="781951" y="1205856"/>
            <a:ext cx="2343386" cy="2005938"/>
          </a:xfrm>
          <a:prstGeom prst="rect">
            <a:avLst/>
          </a:prstGeom>
        </p:spPr>
      </p:pic>
      <p:sp>
        <p:nvSpPr>
          <p:cNvPr id="6" name="TextBox 5">
            <a:extLst>
              <a:ext uri="{FF2B5EF4-FFF2-40B4-BE49-F238E27FC236}">
                <a16:creationId xmlns:a16="http://schemas.microsoft.com/office/drawing/2014/main" id="{7DE45D0E-524D-A8FD-C2A4-0912C93EB6FA}"/>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dirty="0">
              <a:latin typeface="Tahoma" panose="020B0604030504040204" pitchFamily="34" charset="0"/>
              <a:ea typeface="Tahoma" panose="020B0604030504040204" pitchFamily="34" charset="0"/>
              <a:cs typeface="Tahoma" panose="020B0604030504040204" pitchFamily="34" charset="0"/>
            </a:endParaRPr>
          </a:p>
        </p:txBody>
      </p:sp>
      <p:sp>
        <p:nvSpPr>
          <p:cNvPr id="12" name="Title 1">
            <a:extLst>
              <a:ext uri="{FF2B5EF4-FFF2-40B4-BE49-F238E27FC236}">
                <a16:creationId xmlns:a16="http://schemas.microsoft.com/office/drawing/2014/main" id="{39804798-D62B-8E22-EC07-CCDD63147616}"/>
              </a:ext>
            </a:extLst>
          </p:cNvPr>
          <p:cNvSpPr>
            <a:spLocks noGrp="1"/>
          </p:cNvSpPr>
          <p:nvPr>
            <p:ph type="ctrTitle"/>
          </p:nvPr>
        </p:nvSpPr>
        <p:spPr>
          <a:xfrm>
            <a:off x="3432495" y="2326677"/>
            <a:ext cx="5327009" cy="1102323"/>
          </a:xfrm>
        </p:spPr>
        <p:txBody>
          <a:bodyPr>
            <a:normAutofit/>
          </a:bodyPr>
          <a:lstStyle>
            <a:lvl1pPr algn="ctr">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4" name="Subtitle 2">
            <a:extLst>
              <a:ext uri="{FF2B5EF4-FFF2-40B4-BE49-F238E27FC236}">
                <a16:creationId xmlns:a16="http://schemas.microsoft.com/office/drawing/2014/main" id="{17CCA334-D3FC-F093-4C53-33542CF680DE}"/>
              </a:ext>
            </a:extLst>
          </p:cNvPr>
          <p:cNvSpPr>
            <a:spLocks noGrp="1"/>
          </p:cNvSpPr>
          <p:nvPr>
            <p:ph type="subTitle" idx="1"/>
          </p:nvPr>
        </p:nvSpPr>
        <p:spPr>
          <a:xfrm>
            <a:off x="3432495" y="3794425"/>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4" name="Picture 19" descr="A picture containing logo&#10;&#10;Description automatically generated">
            <a:extLst>
              <a:ext uri="{FF2B5EF4-FFF2-40B4-BE49-F238E27FC236}">
                <a16:creationId xmlns:a16="http://schemas.microsoft.com/office/drawing/2014/main" id="{2F373E06-7E43-8F7F-82BC-AA4A67E2F2DC}"/>
              </a:ext>
            </a:extLst>
          </p:cNvPr>
          <p:cNvPicPr>
            <a:picLocks noChangeAspect="1"/>
          </p:cNvPicPr>
          <p:nvPr userDrawn="1"/>
        </p:nvPicPr>
        <p:blipFill>
          <a:blip r:embed="rId6"/>
          <a:stretch>
            <a:fillRect/>
          </a:stretch>
        </p:blipFill>
        <p:spPr>
          <a:xfrm>
            <a:off x="10505653" y="6230428"/>
            <a:ext cx="1412369" cy="322459"/>
          </a:xfrm>
          <a:prstGeom prst="rect">
            <a:avLst/>
          </a:prstGeom>
        </p:spPr>
      </p:pic>
    </p:spTree>
    <p:extLst>
      <p:ext uri="{BB962C8B-B14F-4D97-AF65-F5344CB8AC3E}">
        <p14:creationId xmlns:p14="http://schemas.microsoft.com/office/powerpoint/2010/main" val="13850902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Välikalvo - Vihreä">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999" y="251505"/>
            <a:ext cx="11688002" cy="5774076"/>
          </a:xfrm>
          <a:prstGeom prst="rect">
            <a:avLst/>
          </a:prstGeom>
          <a:solidFill>
            <a:srgbClr val="92D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5" name="Picture 4">
            <a:extLst>
              <a:ext uri="{FF2B5EF4-FFF2-40B4-BE49-F238E27FC236}">
                <a16:creationId xmlns:a16="http://schemas.microsoft.com/office/drawing/2014/main" id="{9578A36A-05A0-B140-8062-436A4B4D962A}"/>
              </a:ext>
            </a:extLst>
          </p:cNvPr>
          <p:cNvPicPr>
            <a:picLocks noChangeAspect="1"/>
          </p:cNvPicPr>
          <p:nvPr userDrawn="1"/>
        </p:nvPicPr>
        <p:blipFill>
          <a:blip r:embed="rId2"/>
          <a:stretch>
            <a:fillRect/>
          </a:stretch>
        </p:blipFill>
        <p:spPr>
          <a:xfrm>
            <a:off x="1189422" y="976125"/>
            <a:ext cx="1313816" cy="1242153"/>
          </a:xfrm>
          <a:prstGeom prst="rect">
            <a:avLst/>
          </a:prstGeom>
        </p:spPr>
      </p:pic>
      <p:pic>
        <p:nvPicPr>
          <p:cNvPr id="6" name="Picture 5">
            <a:extLst>
              <a:ext uri="{FF2B5EF4-FFF2-40B4-BE49-F238E27FC236}">
                <a16:creationId xmlns:a16="http://schemas.microsoft.com/office/drawing/2014/main" id="{B55969B9-EEC7-84FD-4FAF-28A91B0F5333}"/>
              </a:ext>
            </a:extLst>
          </p:cNvPr>
          <p:cNvPicPr>
            <a:picLocks noChangeAspect="1"/>
          </p:cNvPicPr>
          <p:nvPr userDrawn="1"/>
        </p:nvPicPr>
        <p:blipFill>
          <a:blip r:embed="rId3"/>
          <a:stretch>
            <a:fillRect/>
          </a:stretch>
        </p:blipFill>
        <p:spPr>
          <a:xfrm>
            <a:off x="9305305" y="1253698"/>
            <a:ext cx="931880" cy="597267"/>
          </a:xfrm>
          <a:prstGeom prst="rect">
            <a:avLst/>
          </a:prstGeom>
        </p:spPr>
      </p:pic>
      <p:pic>
        <p:nvPicPr>
          <p:cNvPr id="11" name="Picture 10">
            <a:extLst>
              <a:ext uri="{FF2B5EF4-FFF2-40B4-BE49-F238E27FC236}">
                <a16:creationId xmlns:a16="http://schemas.microsoft.com/office/drawing/2014/main" id="{8301F4E0-43E8-4A1D-12B3-A9C24AAF51AC}"/>
              </a:ext>
            </a:extLst>
          </p:cNvPr>
          <p:cNvPicPr>
            <a:picLocks noChangeAspect="1"/>
          </p:cNvPicPr>
          <p:nvPr userDrawn="1"/>
        </p:nvPicPr>
        <p:blipFill>
          <a:blip r:embed="rId4"/>
          <a:stretch>
            <a:fillRect/>
          </a:stretch>
        </p:blipFill>
        <p:spPr>
          <a:xfrm>
            <a:off x="6307316" y="1107470"/>
            <a:ext cx="771954" cy="499500"/>
          </a:xfrm>
          <a:prstGeom prst="rect">
            <a:avLst/>
          </a:prstGeom>
        </p:spPr>
      </p:pic>
      <p:pic>
        <p:nvPicPr>
          <p:cNvPr id="2" name="Picture 1">
            <a:extLst>
              <a:ext uri="{FF2B5EF4-FFF2-40B4-BE49-F238E27FC236}">
                <a16:creationId xmlns:a16="http://schemas.microsoft.com/office/drawing/2014/main" id="{81CE9531-13F5-CE7A-AB63-D35F6183F5B1}"/>
              </a:ext>
            </a:extLst>
          </p:cNvPr>
          <p:cNvPicPr>
            <a:picLocks noChangeAspect="1"/>
          </p:cNvPicPr>
          <p:nvPr userDrawn="1"/>
        </p:nvPicPr>
        <p:blipFill>
          <a:blip r:embed="rId5"/>
          <a:stretch>
            <a:fillRect/>
          </a:stretch>
        </p:blipFill>
        <p:spPr>
          <a:xfrm>
            <a:off x="9315924" y="2371226"/>
            <a:ext cx="1706473" cy="3663598"/>
          </a:xfrm>
          <a:prstGeom prst="rect">
            <a:avLst/>
          </a:prstGeom>
        </p:spPr>
      </p:pic>
      <p:pic>
        <p:nvPicPr>
          <p:cNvPr id="4" name="Picture 3">
            <a:extLst>
              <a:ext uri="{FF2B5EF4-FFF2-40B4-BE49-F238E27FC236}">
                <a16:creationId xmlns:a16="http://schemas.microsoft.com/office/drawing/2014/main" id="{5D6C7433-4F2F-85A1-36D1-705393735D6A}"/>
              </a:ext>
            </a:extLst>
          </p:cNvPr>
          <p:cNvPicPr>
            <a:picLocks noChangeAspect="1"/>
          </p:cNvPicPr>
          <p:nvPr userDrawn="1"/>
        </p:nvPicPr>
        <p:blipFill>
          <a:blip r:embed="rId4"/>
          <a:stretch>
            <a:fillRect/>
          </a:stretch>
        </p:blipFill>
        <p:spPr>
          <a:xfrm>
            <a:off x="1283372" y="3703525"/>
            <a:ext cx="771954" cy="499500"/>
          </a:xfrm>
          <a:prstGeom prst="rect">
            <a:avLst/>
          </a:prstGeom>
        </p:spPr>
      </p:pic>
      <p:sp>
        <p:nvSpPr>
          <p:cNvPr id="9" name="TextBox 8">
            <a:extLst>
              <a:ext uri="{FF2B5EF4-FFF2-40B4-BE49-F238E27FC236}">
                <a16:creationId xmlns:a16="http://schemas.microsoft.com/office/drawing/2014/main" id="{522FA486-D675-63E2-B1E4-BC44281B4540}"/>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dirty="0">
              <a:latin typeface="Tahoma" panose="020B0604030504040204" pitchFamily="34" charset="0"/>
              <a:ea typeface="Tahoma" panose="020B0604030504040204" pitchFamily="34" charset="0"/>
              <a:cs typeface="Tahoma" panose="020B0604030504040204" pitchFamily="34" charset="0"/>
            </a:endParaRPr>
          </a:p>
        </p:txBody>
      </p:sp>
      <p:sp>
        <p:nvSpPr>
          <p:cNvPr id="12" name="Title 1">
            <a:extLst>
              <a:ext uri="{FF2B5EF4-FFF2-40B4-BE49-F238E27FC236}">
                <a16:creationId xmlns:a16="http://schemas.microsoft.com/office/drawing/2014/main" id="{D1CB3C6E-CE0D-98D7-A8E2-203BB6DD4187}"/>
              </a:ext>
            </a:extLst>
          </p:cNvPr>
          <p:cNvSpPr>
            <a:spLocks noGrp="1"/>
          </p:cNvSpPr>
          <p:nvPr>
            <p:ph type="ctrTitle"/>
          </p:nvPr>
        </p:nvSpPr>
        <p:spPr>
          <a:xfrm>
            <a:off x="3432495" y="2326677"/>
            <a:ext cx="5327009" cy="1102323"/>
          </a:xfrm>
        </p:spPr>
        <p:txBody>
          <a:bodyPr>
            <a:normAutofit/>
          </a:bodyPr>
          <a:lstStyle>
            <a:lvl1pPr algn="ctr">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4" name="Subtitle 2">
            <a:extLst>
              <a:ext uri="{FF2B5EF4-FFF2-40B4-BE49-F238E27FC236}">
                <a16:creationId xmlns:a16="http://schemas.microsoft.com/office/drawing/2014/main" id="{1ACA5602-4C8E-915C-95E3-E4888267E414}"/>
              </a:ext>
            </a:extLst>
          </p:cNvPr>
          <p:cNvSpPr>
            <a:spLocks noGrp="1"/>
          </p:cNvSpPr>
          <p:nvPr>
            <p:ph type="subTitle" idx="1"/>
          </p:nvPr>
        </p:nvSpPr>
        <p:spPr>
          <a:xfrm>
            <a:off x="3432495" y="3794425"/>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7" name="Picture 19" descr="A picture containing logo&#10;&#10;Description automatically generated">
            <a:extLst>
              <a:ext uri="{FF2B5EF4-FFF2-40B4-BE49-F238E27FC236}">
                <a16:creationId xmlns:a16="http://schemas.microsoft.com/office/drawing/2014/main" id="{53E78233-D2BF-6B45-3712-7F3FE36448E7}"/>
              </a:ext>
            </a:extLst>
          </p:cNvPr>
          <p:cNvPicPr>
            <a:picLocks noChangeAspect="1"/>
          </p:cNvPicPr>
          <p:nvPr userDrawn="1"/>
        </p:nvPicPr>
        <p:blipFill>
          <a:blip r:embed="rId6"/>
          <a:stretch>
            <a:fillRect/>
          </a:stretch>
        </p:blipFill>
        <p:spPr>
          <a:xfrm>
            <a:off x="10505653" y="6230428"/>
            <a:ext cx="1412369" cy="322459"/>
          </a:xfrm>
          <a:prstGeom prst="rect">
            <a:avLst/>
          </a:prstGeom>
        </p:spPr>
      </p:pic>
    </p:spTree>
    <p:extLst>
      <p:ext uri="{BB962C8B-B14F-4D97-AF65-F5344CB8AC3E}">
        <p14:creationId xmlns:p14="http://schemas.microsoft.com/office/powerpoint/2010/main" val="4233361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6829698" y="782739"/>
            <a:ext cx="3521765" cy="785813"/>
          </a:xfrm>
        </p:spPr>
        <p:txBody>
          <a:bodyPr/>
          <a:lstStyle>
            <a:lvl1pPr>
              <a:defRPr>
                <a:solidFill>
                  <a:schemeClr val="accent3"/>
                </a:solidFill>
              </a:defRPr>
            </a:lvl1pPr>
          </a:lstStyle>
          <a:p>
            <a:endParaRPr lang="en-FI" dirty="0"/>
          </a:p>
        </p:txBody>
      </p:sp>
      <p:sp>
        <p:nvSpPr>
          <p:cNvPr id="4" name="Text Placeholder 3">
            <a:extLst>
              <a:ext uri="{FF2B5EF4-FFF2-40B4-BE49-F238E27FC236}">
                <a16:creationId xmlns:a16="http://schemas.microsoft.com/office/drawing/2014/main" id="{9F31D452-B069-3513-7895-1E05AC40607E}"/>
              </a:ext>
            </a:extLst>
          </p:cNvPr>
          <p:cNvSpPr>
            <a:spLocks noGrp="1"/>
          </p:cNvSpPr>
          <p:nvPr>
            <p:ph type="body" sz="quarter" idx="22"/>
          </p:nvPr>
        </p:nvSpPr>
        <p:spPr>
          <a:xfrm>
            <a:off x="6829698" y="2021163"/>
            <a:ext cx="4356652" cy="3661569"/>
          </a:xfrm>
        </p:spPr>
        <p:txBody>
          <a:bodyPr/>
          <a:lstStyle/>
          <a:p>
            <a:endParaRPr lang="en-FI" dirty="0"/>
          </a:p>
        </p:txBody>
      </p:sp>
      <p:sp>
        <p:nvSpPr>
          <p:cNvPr id="6" name="Content Placeholder 11">
            <a:extLst>
              <a:ext uri="{FF2B5EF4-FFF2-40B4-BE49-F238E27FC236}">
                <a16:creationId xmlns:a16="http://schemas.microsoft.com/office/drawing/2014/main" id="{A5B21D32-70E9-80F8-C4B9-2B5132531D11}"/>
              </a:ext>
            </a:extLst>
          </p:cNvPr>
          <p:cNvSpPr>
            <a:spLocks noGrp="1"/>
          </p:cNvSpPr>
          <p:nvPr>
            <p:ph sz="quarter" idx="23"/>
          </p:nvPr>
        </p:nvSpPr>
        <p:spPr>
          <a:xfrm>
            <a:off x="269931"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18395982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Välikalvo - Sin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999" y="251505"/>
            <a:ext cx="11688002" cy="5774076"/>
          </a:xfrm>
          <a:prstGeom prst="rect">
            <a:avLst/>
          </a:prstGeom>
          <a:solidFill>
            <a:srgbClr val="5D8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3432495" y="2326677"/>
            <a:ext cx="5327009" cy="1102323"/>
          </a:xfrm>
        </p:spPr>
        <p:txBody>
          <a:bodyPr>
            <a:normAutofit/>
          </a:bodyPr>
          <a:lstStyle>
            <a:lvl1pPr algn="ctr">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3432495" y="3794425"/>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6" name="Picture 5">
            <a:extLst>
              <a:ext uri="{FF2B5EF4-FFF2-40B4-BE49-F238E27FC236}">
                <a16:creationId xmlns:a16="http://schemas.microsoft.com/office/drawing/2014/main" id="{7B17ECFC-97EC-54E9-185A-D18DF274ECAF}"/>
              </a:ext>
            </a:extLst>
          </p:cNvPr>
          <p:cNvPicPr>
            <a:picLocks noChangeAspect="1"/>
          </p:cNvPicPr>
          <p:nvPr userDrawn="1"/>
        </p:nvPicPr>
        <p:blipFill>
          <a:blip r:embed="rId2"/>
          <a:stretch>
            <a:fillRect/>
          </a:stretch>
        </p:blipFill>
        <p:spPr>
          <a:xfrm>
            <a:off x="1189422" y="976125"/>
            <a:ext cx="1313816" cy="1242153"/>
          </a:xfrm>
          <a:prstGeom prst="rect">
            <a:avLst/>
          </a:prstGeom>
        </p:spPr>
      </p:pic>
      <p:pic>
        <p:nvPicPr>
          <p:cNvPr id="8" name="Picture 7">
            <a:extLst>
              <a:ext uri="{FF2B5EF4-FFF2-40B4-BE49-F238E27FC236}">
                <a16:creationId xmlns:a16="http://schemas.microsoft.com/office/drawing/2014/main" id="{F8B86BB6-53EA-FCE3-1767-AE376989103E}"/>
              </a:ext>
            </a:extLst>
          </p:cNvPr>
          <p:cNvPicPr>
            <a:picLocks noChangeAspect="1"/>
          </p:cNvPicPr>
          <p:nvPr userDrawn="1"/>
        </p:nvPicPr>
        <p:blipFill>
          <a:blip r:embed="rId3"/>
          <a:stretch>
            <a:fillRect/>
          </a:stretch>
        </p:blipFill>
        <p:spPr>
          <a:xfrm>
            <a:off x="9820312" y="2063366"/>
            <a:ext cx="931880" cy="597267"/>
          </a:xfrm>
          <a:prstGeom prst="rect">
            <a:avLst/>
          </a:prstGeom>
        </p:spPr>
      </p:pic>
      <p:pic>
        <p:nvPicPr>
          <p:cNvPr id="9" name="Picture 8">
            <a:extLst>
              <a:ext uri="{FF2B5EF4-FFF2-40B4-BE49-F238E27FC236}">
                <a16:creationId xmlns:a16="http://schemas.microsoft.com/office/drawing/2014/main" id="{3D19A5BB-D99E-D6AC-37DE-C8CAB0EE53EE}"/>
              </a:ext>
            </a:extLst>
          </p:cNvPr>
          <p:cNvPicPr>
            <a:picLocks noChangeAspect="1"/>
          </p:cNvPicPr>
          <p:nvPr userDrawn="1"/>
        </p:nvPicPr>
        <p:blipFill>
          <a:blip r:embed="rId4"/>
          <a:stretch>
            <a:fillRect/>
          </a:stretch>
        </p:blipFill>
        <p:spPr>
          <a:xfrm>
            <a:off x="6307316" y="1107470"/>
            <a:ext cx="771954" cy="499500"/>
          </a:xfrm>
          <a:prstGeom prst="rect">
            <a:avLst/>
          </a:prstGeom>
        </p:spPr>
      </p:pic>
      <p:pic>
        <p:nvPicPr>
          <p:cNvPr id="10" name="Picture 9">
            <a:extLst>
              <a:ext uri="{FF2B5EF4-FFF2-40B4-BE49-F238E27FC236}">
                <a16:creationId xmlns:a16="http://schemas.microsoft.com/office/drawing/2014/main" id="{5001712B-0295-77DE-0519-07B5387C39FB}"/>
              </a:ext>
            </a:extLst>
          </p:cNvPr>
          <p:cNvPicPr>
            <a:picLocks noChangeAspect="1"/>
          </p:cNvPicPr>
          <p:nvPr userDrawn="1"/>
        </p:nvPicPr>
        <p:blipFill>
          <a:blip r:embed="rId5"/>
          <a:stretch>
            <a:fillRect/>
          </a:stretch>
        </p:blipFill>
        <p:spPr>
          <a:xfrm flipH="1">
            <a:off x="-121804" y="2703165"/>
            <a:ext cx="3266352" cy="3672409"/>
          </a:xfrm>
          <a:prstGeom prst="rect">
            <a:avLst/>
          </a:prstGeom>
        </p:spPr>
      </p:pic>
      <p:sp>
        <p:nvSpPr>
          <p:cNvPr id="5" name="TextBox 4">
            <a:extLst>
              <a:ext uri="{FF2B5EF4-FFF2-40B4-BE49-F238E27FC236}">
                <a16:creationId xmlns:a16="http://schemas.microsoft.com/office/drawing/2014/main" id="{9556B4F7-7BE6-8BA3-C2C5-522F5472CAED}"/>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19" descr="A picture containing logo&#10;&#10;Description automatically generated">
            <a:extLst>
              <a:ext uri="{FF2B5EF4-FFF2-40B4-BE49-F238E27FC236}">
                <a16:creationId xmlns:a16="http://schemas.microsoft.com/office/drawing/2014/main" id="{F4D6019C-9C5A-D4CE-467C-1839F8737730}"/>
              </a:ext>
            </a:extLst>
          </p:cNvPr>
          <p:cNvPicPr>
            <a:picLocks noChangeAspect="1"/>
          </p:cNvPicPr>
          <p:nvPr userDrawn="1"/>
        </p:nvPicPr>
        <p:blipFill>
          <a:blip r:embed="rId6"/>
          <a:stretch>
            <a:fillRect/>
          </a:stretch>
        </p:blipFill>
        <p:spPr>
          <a:xfrm>
            <a:off x="10505653" y="6230428"/>
            <a:ext cx="1412369" cy="322459"/>
          </a:xfrm>
          <a:prstGeom prst="rect">
            <a:avLst/>
          </a:prstGeom>
        </p:spPr>
      </p:pic>
    </p:spTree>
    <p:extLst>
      <p:ext uri="{BB962C8B-B14F-4D97-AF65-F5344CB8AC3E}">
        <p14:creationId xmlns:p14="http://schemas.microsoft.com/office/powerpoint/2010/main" val="26149587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oppukalvo -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87BDEF-49EB-F2C9-E876-1638A73B3614}"/>
              </a:ext>
            </a:extLst>
          </p:cNvPr>
          <p:cNvSpPr/>
          <p:nvPr userDrawn="1"/>
        </p:nvSpPr>
        <p:spPr>
          <a:xfrm>
            <a:off x="0" y="0"/>
            <a:ext cx="12192000" cy="6858000"/>
          </a:xfrm>
          <a:prstGeom prst="rect">
            <a:avLst/>
          </a:prstGeom>
          <a:solidFill>
            <a:srgbClr val="185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4" name="Picture 3">
            <a:extLst>
              <a:ext uri="{FF2B5EF4-FFF2-40B4-BE49-F238E27FC236}">
                <a16:creationId xmlns:a16="http://schemas.microsoft.com/office/drawing/2014/main" id="{FAB593C4-8031-9BC9-7A08-9B05051256EF}"/>
              </a:ext>
            </a:extLst>
          </p:cNvPr>
          <p:cNvPicPr>
            <a:picLocks noChangeAspect="1"/>
          </p:cNvPicPr>
          <p:nvPr userDrawn="1"/>
        </p:nvPicPr>
        <p:blipFill>
          <a:blip r:embed="rId2"/>
          <a:stretch>
            <a:fillRect/>
          </a:stretch>
        </p:blipFill>
        <p:spPr>
          <a:xfrm>
            <a:off x="1599827" y="2140666"/>
            <a:ext cx="2878768" cy="4717333"/>
          </a:xfrm>
          <a:prstGeom prst="rect">
            <a:avLst/>
          </a:prstGeom>
        </p:spPr>
      </p:pic>
      <p:pic>
        <p:nvPicPr>
          <p:cNvPr id="11" name="Picture 10" descr="Graphical user interface, text&#10;&#10;Description automatically generated">
            <a:extLst>
              <a:ext uri="{FF2B5EF4-FFF2-40B4-BE49-F238E27FC236}">
                <a16:creationId xmlns:a16="http://schemas.microsoft.com/office/drawing/2014/main" id="{CC452329-CB01-7124-67B1-C691DD1AFF90}"/>
              </a:ext>
            </a:extLst>
          </p:cNvPr>
          <p:cNvPicPr>
            <a:picLocks noChangeAspect="1"/>
          </p:cNvPicPr>
          <p:nvPr userDrawn="1"/>
        </p:nvPicPr>
        <p:blipFill>
          <a:blip r:embed="rId3"/>
          <a:stretch>
            <a:fillRect/>
          </a:stretch>
        </p:blipFill>
        <p:spPr>
          <a:xfrm>
            <a:off x="6160897" y="3554604"/>
            <a:ext cx="2174400" cy="496438"/>
          </a:xfrm>
          <a:prstGeom prst="rect">
            <a:avLst/>
          </a:prstGeom>
        </p:spPr>
      </p:pic>
      <p:pic>
        <p:nvPicPr>
          <p:cNvPr id="15" name="Picture 14" descr="A picture containing graphical user interface&#10;&#10;Description automatically generated">
            <a:extLst>
              <a:ext uri="{FF2B5EF4-FFF2-40B4-BE49-F238E27FC236}">
                <a16:creationId xmlns:a16="http://schemas.microsoft.com/office/drawing/2014/main" id="{A0C938C5-2222-5A8F-BC6E-25E83817C35F}"/>
              </a:ext>
            </a:extLst>
          </p:cNvPr>
          <p:cNvPicPr>
            <a:picLocks noChangeAspect="1"/>
          </p:cNvPicPr>
          <p:nvPr userDrawn="1"/>
        </p:nvPicPr>
        <p:blipFill>
          <a:blip r:embed="rId4"/>
          <a:stretch>
            <a:fillRect/>
          </a:stretch>
        </p:blipFill>
        <p:spPr>
          <a:xfrm>
            <a:off x="6059157" y="2394288"/>
            <a:ext cx="2878768" cy="734086"/>
          </a:xfrm>
          <a:prstGeom prst="rect">
            <a:avLst/>
          </a:prstGeom>
        </p:spPr>
      </p:pic>
    </p:spTree>
    <p:extLst>
      <p:ext uri="{BB962C8B-B14F-4D97-AF65-F5344CB8AC3E}">
        <p14:creationId xmlns:p14="http://schemas.microsoft.com/office/powerpoint/2010/main" val="21066858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oppukalvo -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87BDEF-49EB-F2C9-E876-1638A73B3614}"/>
              </a:ext>
            </a:extLst>
          </p:cNvPr>
          <p:cNvSpPr/>
          <p:nvPr userDrawn="1"/>
        </p:nvSpPr>
        <p:spPr>
          <a:xfrm>
            <a:off x="0" y="0"/>
            <a:ext cx="12192000" cy="6858000"/>
          </a:xfrm>
          <a:prstGeom prst="rect">
            <a:avLst/>
          </a:prstGeom>
          <a:solidFill>
            <a:srgbClr val="185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5" name="Picture 4">
            <a:extLst>
              <a:ext uri="{FF2B5EF4-FFF2-40B4-BE49-F238E27FC236}">
                <a16:creationId xmlns:a16="http://schemas.microsoft.com/office/drawing/2014/main" id="{4CF85A38-BDB2-E590-7C48-46A4C47EE29B}"/>
              </a:ext>
            </a:extLst>
          </p:cNvPr>
          <p:cNvPicPr>
            <a:picLocks noChangeAspect="1"/>
          </p:cNvPicPr>
          <p:nvPr userDrawn="1"/>
        </p:nvPicPr>
        <p:blipFill>
          <a:blip r:embed="rId2"/>
          <a:stretch>
            <a:fillRect/>
          </a:stretch>
        </p:blipFill>
        <p:spPr>
          <a:xfrm>
            <a:off x="1122885" y="1563756"/>
            <a:ext cx="3832652" cy="5307496"/>
          </a:xfrm>
          <a:prstGeom prst="rect">
            <a:avLst/>
          </a:prstGeom>
        </p:spPr>
      </p:pic>
      <p:pic>
        <p:nvPicPr>
          <p:cNvPr id="4" name="Picture 10" descr="Graphical user interface, text&#10;&#10;Description automatically generated">
            <a:extLst>
              <a:ext uri="{FF2B5EF4-FFF2-40B4-BE49-F238E27FC236}">
                <a16:creationId xmlns:a16="http://schemas.microsoft.com/office/drawing/2014/main" id="{B2968510-68FD-F914-BB89-93ACF897D7B8}"/>
              </a:ext>
            </a:extLst>
          </p:cNvPr>
          <p:cNvPicPr>
            <a:picLocks noChangeAspect="1"/>
          </p:cNvPicPr>
          <p:nvPr userDrawn="1"/>
        </p:nvPicPr>
        <p:blipFill>
          <a:blip r:embed="rId3"/>
          <a:stretch>
            <a:fillRect/>
          </a:stretch>
        </p:blipFill>
        <p:spPr>
          <a:xfrm>
            <a:off x="6160897" y="3554604"/>
            <a:ext cx="2174400" cy="496438"/>
          </a:xfrm>
          <a:prstGeom prst="rect">
            <a:avLst/>
          </a:prstGeom>
        </p:spPr>
      </p:pic>
      <p:pic>
        <p:nvPicPr>
          <p:cNvPr id="6" name="Picture 14" descr="A picture containing graphical user interface&#10;&#10;Description automatically generated">
            <a:extLst>
              <a:ext uri="{FF2B5EF4-FFF2-40B4-BE49-F238E27FC236}">
                <a16:creationId xmlns:a16="http://schemas.microsoft.com/office/drawing/2014/main" id="{0A91615B-9C70-D406-0366-2A3CCF7608E8}"/>
              </a:ext>
            </a:extLst>
          </p:cNvPr>
          <p:cNvPicPr>
            <a:picLocks noChangeAspect="1"/>
          </p:cNvPicPr>
          <p:nvPr userDrawn="1"/>
        </p:nvPicPr>
        <p:blipFill>
          <a:blip r:embed="rId4"/>
          <a:stretch>
            <a:fillRect/>
          </a:stretch>
        </p:blipFill>
        <p:spPr>
          <a:xfrm>
            <a:off x="6059157" y="2394288"/>
            <a:ext cx="2878768" cy="734086"/>
          </a:xfrm>
          <a:prstGeom prst="rect">
            <a:avLst/>
          </a:prstGeom>
        </p:spPr>
      </p:pic>
    </p:spTree>
    <p:extLst>
      <p:ext uri="{BB962C8B-B14F-4D97-AF65-F5344CB8AC3E}">
        <p14:creationId xmlns:p14="http://schemas.microsoft.com/office/powerpoint/2010/main" val="25083343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Kansi - Vihreä">
    <p:bg>
      <p:bgPr>
        <a:solidFill>
          <a:srgbClr val="F5F5F5"/>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142056-FD20-5939-2E02-6C6B6519C8CA}"/>
              </a:ext>
            </a:extLst>
          </p:cNvPr>
          <p:cNvPicPr>
            <a:picLocks noChangeAspect="1"/>
          </p:cNvPicPr>
          <p:nvPr userDrawn="1"/>
        </p:nvPicPr>
        <p:blipFill>
          <a:blip r:embed="rId2"/>
          <a:stretch>
            <a:fillRect/>
          </a:stretch>
        </p:blipFill>
        <p:spPr>
          <a:xfrm>
            <a:off x="1143613" y="974290"/>
            <a:ext cx="1448268" cy="1693413"/>
          </a:xfrm>
          <a:prstGeom prst="rect">
            <a:avLst/>
          </a:prstGeom>
        </p:spPr>
      </p:pic>
      <p:pic>
        <p:nvPicPr>
          <p:cNvPr id="8" name="Picture 7">
            <a:extLst>
              <a:ext uri="{FF2B5EF4-FFF2-40B4-BE49-F238E27FC236}">
                <a16:creationId xmlns:a16="http://schemas.microsoft.com/office/drawing/2014/main" id="{65414DFA-1E5B-D19A-1CAB-A873EFAE807A}"/>
              </a:ext>
            </a:extLst>
          </p:cNvPr>
          <p:cNvPicPr>
            <a:picLocks noChangeAspect="1"/>
          </p:cNvPicPr>
          <p:nvPr userDrawn="1"/>
        </p:nvPicPr>
        <p:blipFill>
          <a:blip r:embed="rId3"/>
          <a:stretch>
            <a:fillRect/>
          </a:stretch>
        </p:blipFill>
        <p:spPr>
          <a:xfrm>
            <a:off x="3354043" y="1587761"/>
            <a:ext cx="1874113" cy="1001479"/>
          </a:xfrm>
          <a:prstGeom prst="rect">
            <a:avLst/>
          </a:prstGeom>
        </p:spPr>
      </p:pic>
      <p:pic>
        <p:nvPicPr>
          <p:cNvPr id="12" name="Picture 11">
            <a:extLst>
              <a:ext uri="{FF2B5EF4-FFF2-40B4-BE49-F238E27FC236}">
                <a16:creationId xmlns:a16="http://schemas.microsoft.com/office/drawing/2014/main" id="{3A6422D3-EEF0-B43C-886F-786C334074F0}"/>
              </a:ext>
            </a:extLst>
          </p:cNvPr>
          <p:cNvPicPr>
            <a:picLocks noChangeAspect="1"/>
          </p:cNvPicPr>
          <p:nvPr userDrawn="1"/>
        </p:nvPicPr>
        <p:blipFill>
          <a:blip r:embed="rId4"/>
          <a:stretch>
            <a:fillRect/>
          </a:stretch>
        </p:blipFill>
        <p:spPr>
          <a:xfrm>
            <a:off x="5990318" y="896248"/>
            <a:ext cx="790256" cy="1696587"/>
          </a:xfrm>
          <a:prstGeom prst="rect">
            <a:avLst/>
          </a:prstGeom>
        </p:spPr>
      </p:pic>
      <p:pic>
        <p:nvPicPr>
          <p:cNvPr id="14" name="Picture 13">
            <a:extLst>
              <a:ext uri="{FF2B5EF4-FFF2-40B4-BE49-F238E27FC236}">
                <a16:creationId xmlns:a16="http://schemas.microsoft.com/office/drawing/2014/main" id="{49478C61-DD34-5389-7EE5-7D18572445A6}"/>
              </a:ext>
            </a:extLst>
          </p:cNvPr>
          <p:cNvPicPr>
            <a:picLocks noChangeAspect="1"/>
          </p:cNvPicPr>
          <p:nvPr userDrawn="1"/>
        </p:nvPicPr>
        <p:blipFill>
          <a:blip r:embed="rId5"/>
          <a:stretch>
            <a:fillRect/>
          </a:stretch>
        </p:blipFill>
        <p:spPr>
          <a:xfrm>
            <a:off x="7502979" y="906408"/>
            <a:ext cx="1644999" cy="1849497"/>
          </a:xfrm>
          <a:prstGeom prst="rect">
            <a:avLst/>
          </a:prstGeom>
        </p:spPr>
      </p:pic>
      <p:pic>
        <p:nvPicPr>
          <p:cNvPr id="16" name="Picture 15">
            <a:extLst>
              <a:ext uri="{FF2B5EF4-FFF2-40B4-BE49-F238E27FC236}">
                <a16:creationId xmlns:a16="http://schemas.microsoft.com/office/drawing/2014/main" id="{F70A0FF2-ABF4-F3DC-5745-062AE4407BE0}"/>
              </a:ext>
            </a:extLst>
          </p:cNvPr>
          <p:cNvPicPr>
            <a:picLocks noChangeAspect="1"/>
          </p:cNvPicPr>
          <p:nvPr userDrawn="1"/>
        </p:nvPicPr>
        <p:blipFill>
          <a:blip r:embed="rId6"/>
          <a:stretch>
            <a:fillRect/>
          </a:stretch>
        </p:blipFill>
        <p:spPr>
          <a:xfrm>
            <a:off x="9860608" y="1154406"/>
            <a:ext cx="1429244" cy="1394140"/>
          </a:xfrm>
          <a:prstGeom prst="rect">
            <a:avLst/>
          </a:prstGeom>
        </p:spPr>
      </p:pic>
      <p:pic>
        <p:nvPicPr>
          <p:cNvPr id="17" name="Picture 16">
            <a:extLst>
              <a:ext uri="{FF2B5EF4-FFF2-40B4-BE49-F238E27FC236}">
                <a16:creationId xmlns:a16="http://schemas.microsoft.com/office/drawing/2014/main" id="{9C7D69AF-4A6E-676A-5716-E87D23DD2577}"/>
              </a:ext>
            </a:extLst>
          </p:cNvPr>
          <p:cNvPicPr>
            <a:picLocks noChangeAspect="1"/>
          </p:cNvPicPr>
          <p:nvPr userDrawn="1"/>
        </p:nvPicPr>
        <p:blipFill>
          <a:blip r:embed="rId7"/>
          <a:stretch>
            <a:fillRect/>
          </a:stretch>
        </p:blipFill>
        <p:spPr>
          <a:xfrm>
            <a:off x="966785" y="3559097"/>
            <a:ext cx="1792576" cy="1620251"/>
          </a:xfrm>
          <a:prstGeom prst="rect">
            <a:avLst/>
          </a:prstGeom>
        </p:spPr>
      </p:pic>
      <p:pic>
        <p:nvPicPr>
          <p:cNvPr id="20" name="Picture 19">
            <a:extLst>
              <a:ext uri="{FF2B5EF4-FFF2-40B4-BE49-F238E27FC236}">
                <a16:creationId xmlns:a16="http://schemas.microsoft.com/office/drawing/2014/main" id="{440F0861-A7BE-0D72-D593-B8F63F2BDDB0}"/>
              </a:ext>
            </a:extLst>
          </p:cNvPr>
          <p:cNvPicPr>
            <a:picLocks noChangeAspect="1"/>
          </p:cNvPicPr>
          <p:nvPr userDrawn="1"/>
        </p:nvPicPr>
        <p:blipFill>
          <a:blip r:embed="rId8"/>
          <a:stretch>
            <a:fillRect/>
          </a:stretch>
        </p:blipFill>
        <p:spPr>
          <a:xfrm>
            <a:off x="3576097" y="3468205"/>
            <a:ext cx="1301286" cy="1802034"/>
          </a:xfrm>
          <a:prstGeom prst="rect">
            <a:avLst/>
          </a:prstGeom>
        </p:spPr>
      </p:pic>
      <p:pic>
        <p:nvPicPr>
          <p:cNvPr id="21" name="Picture 20">
            <a:extLst>
              <a:ext uri="{FF2B5EF4-FFF2-40B4-BE49-F238E27FC236}">
                <a16:creationId xmlns:a16="http://schemas.microsoft.com/office/drawing/2014/main" id="{CBD428E0-B126-D7DC-E498-53B29287717F}"/>
              </a:ext>
            </a:extLst>
          </p:cNvPr>
          <p:cNvPicPr>
            <a:picLocks noChangeAspect="1"/>
          </p:cNvPicPr>
          <p:nvPr userDrawn="1"/>
        </p:nvPicPr>
        <p:blipFill>
          <a:blip r:embed="rId9"/>
          <a:stretch>
            <a:fillRect/>
          </a:stretch>
        </p:blipFill>
        <p:spPr>
          <a:xfrm>
            <a:off x="5694119" y="3578675"/>
            <a:ext cx="1016756" cy="1581095"/>
          </a:xfrm>
          <a:prstGeom prst="rect">
            <a:avLst/>
          </a:prstGeom>
        </p:spPr>
      </p:pic>
      <p:pic>
        <p:nvPicPr>
          <p:cNvPr id="22" name="Picture 21">
            <a:extLst>
              <a:ext uri="{FF2B5EF4-FFF2-40B4-BE49-F238E27FC236}">
                <a16:creationId xmlns:a16="http://schemas.microsoft.com/office/drawing/2014/main" id="{39727E0F-4FF7-904D-F864-A62D111450BE}"/>
              </a:ext>
            </a:extLst>
          </p:cNvPr>
          <p:cNvPicPr>
            <a:picLocks noChangeAspect="1"/>
          </p:cNvPicPr>
          <p:nvPr userDrawn="1"/>
        </p:nvPicPr>
        <p:blipFill>
          <a:blip r:embed="rId10"/>
          <a:stretch>
            <a:fillRect/>
          </a:stretch>
        </p:blipFill>
        <p:spPr>
          <a:xfrm>
            <a:off x="7527611" y="3594574"/>
            <a:ext cx="1595736" cy="1549296"/>
          </a:xfrm>
          <a:prstGeom prst="rect">
            <a:avLst/>
          </a:prstGeom>
        </p:spPr>
      </p:pic>
      <p:pic>
        <p:nvPicPr>
          <p:cNvPr id="23" name="Picture 22">
            <a:extLst>
              <a:ext uri="{FF2B5EF4-FFF2-40B4-BE49-F238E27FC236}">
                <a16:creationId xmlns:a16="http://schemas.microsoft.com/office/drawing/2014/main" id="{60026685-930B-C6D3-51C0-C7C561A4A6D7}"/>
              </a:ext>
            </a:extLst>
          </p:cNvPr>
          <p:cNvPicPr>
            <a:picLocks noChangeAspect="1"/>
          </p:cNvPicPr>
          <p:nvPr userDrawn="1"/>
        </p:nvPicPr>
        <p:blipFill>
          <a:blip r:embed="rId11"/>
          <a:stretch>
            <a:fillRect/>
          </a:stretch>
        </p:blipFill>
        <p:spPr>
          <a:xfrm>
            <a:off x="9940083" y="3456936"/>
            <a:ext cx="1073767" cy="1824572"/>
          </a:xfrm>
          <a:prstGeom prst="rect">
            <a:avLst/>
          </a:prstGeom>
        </p:spPr>
      </p:pic>
      <p:pic>
        <p:nvPicPr>
          <p:cNvPr id="4" name="Picture 3" descr="Graphical user interface, text&#10;&#10;Description automatically generated">
            <a:extLst>
              <a:ext uri="{FF2B5EF4-FFF2-40B4-BE49-F238E27FC236}">
                <a16:creationId xmlns:a16="http://schemas.microsoft.com/office/drawing/2014/main" id="{5C9ED78A-D9F8-E99F-4746-5145C5839B19}"/>
              </a:ext>
            </a:extLst>
          </p:cNvPr>
          <p:cNvPicPr>
            <a:picLocks noChangeAspect="1"/>
          </p:cNvPicPr>
          <p:nvPr userDrawn="1"/>
        </p:nvPicPr>
        <p:blipFill>
          <a:blip r:embed="rId12"/>
          <a:stretch>
            <a:fillRect/>
          </a:stretch>
        </p:blipFill>
        <p:spPr>
          <a:xfrm>
            <a:off x="9578272" y="6006593"/>
            <a:ext cx="2275946" cy="580366"/>
          </a:xfrm>
          <a:prstGeom prst="rect">
            <a:avLst/>
          </a:prstGeom>
        </p:spPr>
      </p:pic>
    </p:spTree>
    <p:extLst>
      <p:ext uri="{BB962C8B-B14F-4D97-AF65-F5344CB8AC3E}">
        <p14:creationId xmlns:p14="http://schemas.microsoft.com/office/powerpoint/2010/main" val="28372118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Kansi - Vihreä">
    <p:bg>
      <p:bgPr>
        <a:solidFill>
          <a:srgbClr val="F5F5F5"/>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2C2AC1B-9161-317F-569B-CA4F5825CEFA}"/>
              </a:ext>
            </a:extLst>
          </p:cNvPr>
          <p:cNvPicPr>
            <a:picLocks noChangeAspect="1"/>
          </p:cNvPicPr>
          <p:nvPr userDrawn="1"/>
        </p:nvPicPr>
        <p:blipFill>
          <a:blip r:embed="rId2"/>
          <a:stretch>
            <a:fillRect/>
          </a:stretch>
        </p:blipFill>
        <p:spPr>
          <a:xfrm>
            <a:off x="799329" y="3280793"/>
            <a:ext cx="1885008" cy="1885008"/>
          </a:xfrm>
          <a:prstGeom prst="rect">
            <a:avLst/>
          </a:prstGeom>
        </p:spPr>
      </p:pic>
      <p:pic>
        <p:nvPicPr>
          <p:cNvPr id="15" name="Picture 14">
            <a:extLst>
              <a:ext uri="{FF2B5EF4-FFF2-40B4-BE49-F238E27FC236}">
                <a16:creationId xmlns:a16="http://schemas.microsoft.com/office/drawing/2014/main" id="{0E73EAD1-BA16-5ABB-C27E-D825776A04D4}"/>
              </a:ext>
            </a:extLst>
          </p:cNvPr>
          <p:cNvPicPr>
            <a:picLocks noChangeAspect="1"/>
          </p:cNvPicPr>
          <p:nvPr userDrawn="1"/>
        </p:nvPicPr>
        <p:blipFill>
          <a:blip r:embed="rId3"/>
          <a:stretch>
            <a:fillRect/>
          </a:stretch>
        </p:blipFill>
        <p:spPr>
          <a:xfrm>
            <a:off x="2970129" y="3280793"/>
            <a:ext cx="1885008" cy="1885008"/>
          </a:xfrm>
          <a:prstGeom prst="rect">
            <a:avLst/>
          </a:prstGeom>
        </p:spPr>
      </p:pic>
      <p:pic>
        <p:nvPicPr>
          <p:cNvPr id="27" name="Picture 26">
            <a:extLst>
              <a:ext uri="{FF2B5EF4-FFF2-40B4-BE49-F238E27FC236}">
                <a16:creationId xmlns:a16="http://schemas.microsoft.com/office/drawing/2014/main" id="{D3B3403F-92F4-6902-3A02-2AAF04A30D5C}"/>
              </a:ext>
            </a:extLst>
          </p:cNvPr>
          <p:cNvPicPr>
            <a:picLocks noChangeAspect="1"/>
          </p:cNvPicPr>
          <p:nvPr userDrawn="1"/>
        </p:nvPicPr>
        <p:blipFill>
          <a:blip r:embed="rId4"/>
          <a:stretch>
            <a:fillRect/>
          </a:stretch>
        </p:blipFill>
        <p:spPr>
          <a:xfrm>
            <a:off x="9507662" y="3285485"/>
            <a:ext cx="1885008" cy="1896004"/>
          </a:xfrm>
          <a:prstGeom prst="rect">
            <a:avLst/>
          </a:prstGeom>
        </p:spPr>
      </p:pic>
      <p:pic>
        <p:nvPicPr>
          <p:cNvPr id="4" name="Picture 3">
            <a:extLst>
              <a:ext uri="{FF2B5EF4-FFF2-40B4-BE49-F238E27FC236}">
                <a16:creationId xmlns:a16="http://schemas.microsoft.com/office/drawing/2014/main" id="{3BEFCEAC-3D2B-FD62-6C5E-58F4906F171B}"/>
              </a:ext>
            </a:extLst>
          </p:cNvPr>
          <p:cNvPicPr>
            <a:picLocks noChangeAspect="1"/>
          </p:cNvPicPr>
          <p:nvPr userDrawn="1"/>
        </p:nvPicPr>
        <p:blipFill>
          <a:blip r:embed="rId5"/>
          <a:stretch>
            <a:fillRect/>
          </a:stretch>
        </p:blipFill>
        <p:spPr>
          <a:xfrm>
            <a:off x="799329" y="1021587"/>
            <a:ext cx="1885008" cy="1885008"/>
          </a:xfrm>
          <a:prstGeom prst="rect">
            <a:avLst/>
          </a:prstGeom>
        </p:spPr>
      </p:pic>
      <p:pic>
        <p:nvPicPr>
          <p:cNvPr id="5" name="Picture 4">
            <a:extLst>
              <a:ext uri="{FF2B5EF4-FFF2-40B4-BE49-F238E27FC236}">
                <a16:creationId xmlns:a16="http://schemas.microsoft.com/office/drawing/2014/main" id="{8C027191-3F33-2EFE-226A-7FA95DAE7A84}"/>
              </a:ext>
            </a:extLst>
          </p:cNvPr>
          <p:cNvPicPr>
            <a:picLocks noChangeAspect="1"/>
          </p:cNvPicPr>
          <p:nvPr userDrawn="1"/>
        </p:nvPicPr>
        <p:blipFill>
          <a:blip r:embed="rId6"/>
          <a:stretch>
            <a:fillRect/>
          </a:stretch>
        </p:blipFill>
        <p:spPr>
          <a:xfrm>
            <a:off x="2970129" y="1021587"/>
            <a:ext cx="1885008" cy="1885008"/>
          </a:xfrm>
          <a:prstGeom prst="rect">
            <a:avLst/>
          </a:prstGeom>
        </p:spPr>
      </p:pic>
      <p:pic>
        <p:nvPicPr>
          <p:cNvPr id="9" name="Picture 8">
            <a:extLst>
              <a:ext uri="{FF2B5EF4-FFF2-40B4-BE49-F238E27FC236}">
                <a16:creationId xmlns:a16="http://schemas.microsoft.com/office/drawing/2014/main" id="{A8D28074-0236-4153-200C-35752FA7F13B}"/>
              </a:ext>
            </a:extLst>
          </p:cNvPr>
          <p:cNvPicPr>
            <a:picLocks noChangeAspect="1"/>
          </p:cNvPicPr>
          <p:nvPr userDrawn="1"/>
        </p:nvPicPr>
        <p:blipFill>
          <a:blip r:embed="rId7"/>
          <a:stretch>
            <a:fillRect/>
          </a:stretch>
        </p:blipFill>
        <p:spPr>
          <a:xfrm>
            <a:off x="9507662" y="1021587"/>
            <a:ext cx="1885008" cy="1885008"/>
          </a:xfrm>
          <a:prstGeom prst="rect">
            <a:avLst/>
          </a:prstGeom>
        </p:spPr>
      </p:pic>
      <p:pic>
        <p:nvPicPr>
          <p:cNvPr id="29" name="Picture 28">
            <a:extLst>
              <a:ext uri="{FF2B5EF4-FFF2-40B4-BE49-F238E27FC236}">
                <a16:creationId xmlns:a16="http://schemas.microsoft.com/office/drawing/2014/main" id="{228E54F3-8041-799D-627A-D4FB5956A9C4}"/>
              </a:ext>
            </a:extLst>
          </p:cNvPr>
          <p:cNvPicPr>
            <a:picLocks noChangeAspect="1"/>
          </p:cNvPicPr>
          <p:nvPr userDrawn="1"/>
        </p:nvPicPr>
        <p:blipFill>
          <a:blip r:embed="rId8"/>
          <a:stretch>
            <a:fillRect/>
          </a:stretch>
        </p:blipFill>
        <p:spPr>
          <a:xfrm>
            <a:off x="7311729" y="1021587"/>
            <a:ext cx="1910141" cy="1885008"/>
          </a:xfrm>
          <a:prstGeom prst="rect">
            <a:avLst/>
          </a:prstGeom>
        </p:spPr>
      </p:pic>
      <p:pic>
        <p:nvPicPr>
          <p:cNvPr id="30" name="Picture 29">
            <a:extLst>
              <a:ext uri="{FF2B5EF4-FFF2-40B4-BE49-F238E27FC236}">
                <a16:creationId xmlns:a16="http://schemas.microsoft.com/office/drawing/2014/main" id="{ED48C867-7468-44B5-4D62-4D793994B8E4}"/>
              </a:ext>
            </a:extLst>
          </p:cNvPr>
          <p:cNvPicPr>
            <a:picLocks noChangeAspect="1"/>
          </p:cNvPicPr>
          <p:nvPr userDrawn="1"/>
        </p:nvPicPr>
        <p:blipFill>
          <a:blip r:embed="rId9"/>
          <a:stretch>
            <a:fillRect/>
          </a:stretch>
        </p:blipFill>
        <p:spPr>
          <a:xfrm>
            <a:off x="5140929" y="1021587"/>
            <a:ext cx="1885008" cy="1885008"/>
          </a:xfrm>
          <a:prstGeom prst="rect">
            <a:avLst/>
          </a:prstGeom>
        </p:spPr>
      </p:pic>
      <p:pic>
        <p:nvPicPr>
          <p:cNvPr id="32" name="Picture 31">
            <a:extLst>
              <a:ext uri="{FF2B5EF4-FFF2-40B4-BE49-F238E27FC236}">
                <a16:creationId xmlns:a16="http://schemas.microsoft.com/office/drawing/2014/main" id="{2EBF5903-724B-AB5E-7D06-C301EEF6DE96}"/>
              </a:ext>
            </a:extLst>
          </p:cNvPr>
          <p:cNvPicPr>
            <a:picLocks noChangeAspect="1"/>
          </p:cNvPicPr>
          <p:nvPr userDrawn="1"/>
        </p:nvPicPr>
        <p:blipFill>
          <a:blip r:embed="rId10"/>
          <a:stretch>
            <a:fillRect/>
          </a:stretch>
        </p:blipFill>
        <p:spPr>
          <a:xfrm>
            <a:off x="7311729" y="3280794"/>
            <a:ext cx="1910141" cy="1905378"/>
          </a:xfrm>
          <a:prstGeom prst="rect">
            <a:avLst/>
          </a:prstGeom>
        </p:spPr>
      </p:pic>
      <p:pic>
        <p:nvPicPr>
          <p:cNvPr id="33" name="Picture 32">
            <a:extLst>
              <a:ext uri="{FF2B5EF4-FFF2-40B4-BE49-F238E27FC236}">
                <a16:creationId xmlns:a16="http://schemas.microsoft.com/office/drawing/2014/main" id="{EEF8AE59-A92C-F34B-F58F-F3C8C4E76AE8}"/>
              </a:ext>
            </a:extLst>
          </p:cNvPr>
          <p:cNvPicPr>
            <a:picLocks noChangeAspect="1"/>
          </p:cNvPicPr>
          <p:nvPr userDrawn="1"/>
        </p:nvPicPr>
        <p:blipFill>
          <a:blip r:embed="rId11"/>
          <a:stretch>
            <a:fillRect/>
          </a:stretch>
        </p:blipFill>
        <p:spPr>
          <a:xfrm>
            <a:off x="5140929" y="3280793"/>
            <a:ext cx="1885008" cy="1885008"/>
          </a:xfrm>
          <a:prstGeom prst="rect">
            <a:avLst/>
          </a:prstGeom>
        </p:spPr>
      </p:pic>
      <p:pic>
        <p:nvPicPr>
          <p:cNvPr id="3" name="Picture 2" descr="Graphical user interface, text&#10;&#10;Description automatically generated">
            <a:extLst>
              <a:ext uri="{FF2B5EF4-FFF2-40B4-BE49-F238E27FC236}">
                <a16:creationId xmlns:a16="http://schemas.microsoft.com/office/drawing/2014/main" id="{C6F940A6-3EE8-D27C-AB1D-B66B54A8A255}"/>
              </a:ext>
            </a:extLst>
          </p:cNvPr>
          <p:cNvPicPr>
            <a:picLocks noChangeAspect="1"/>
          </p:cNvPicPr>
          <p:nvPr userDrawn="1"/>
        </p:nvPicPr>
        <p:blipFill>
          <a:blip r:embed="rId12"/>
          <a:stretch>
            <a:fillRect/>
          </a:stretch>
        </p:blipFill>
        <p:spPr>
          <a:xfrm>
            <a:off x="9578272" y="6006593"/>
            <a:ext cx="2275946" cy="580366"/>
          </a:xfrm>
          <a:prstGeom prst="rect">
            <a:avLst/>
          </a:prstGeom>
        </p:spPr>
      </p:pic>
    </p:spTree>
    <p:extLst>
      <p:ext uri="{BB962C8B-B14F-4D97-AF65-F5344CB8AC3E}">
        <p14:creationId xmlns:p14="http://schemas.microsoft.com/office/powerpoint/2010/main" val="26406469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Kansi - Vihreä">
    <p:bg>
      <p:bgPr>
        <a:solidFill>
          <a:srgbClr val="F5F5F5"/>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7CE429-C314-0E3A-F662-9813A4CF09A7}"/>
              </a:ext>
            </a:extLst>
          </p:cNvPr>
          <p:cNvPicPr>
            <a:picLocks noChangeAspect="1"/>
          </p:cNvPicPr>
          <p:nvPr userDrawn="1"/>
        </p:nvPicPr>
        <p:blipFill>
          <a:blip r:embed="rId2"/>
          <a:stretch>
            <a:fillRect/>
          </a:stretch>
        </p:blipFill>
        <p:spPr>
          <a:xfrm>
            <a:off x="2566744" y="1021877"/>
            <a:ext cx="940914" cy="1029777"/>
          </a:xfrm>
          <a:prstGeom prst="rect">
            <a:avLst/>
          </a:prstGeom>
        </p:spPr>
      </p:pic>
      <p:pic>
        <p:nvPicPr>
          <p:cNvPr id="7" name="Picture 6">
            <a:extLst>
              <a:ext uri="{FF2B5EF4-FFF2-40B4-BE49-F238E27FC236}">
                <a16:creationId xmlns:a16="http://schemas.microsoft.com/office/drawing/2014/main" id="{C177F68E-CE8D-8877-4624-8746961AA5B4}"/>
              </a:ext>
            </a:extLst>
          </p:cNvPr>
          <p:cNvPicPr>
            <a:picLocks noChangeAspect="1"/>
          </p:cNvPicPr>
          <p:nvPr userDrawn="1"/>
        </p:nvPicPr>
        <p:blipFill>
          <a:blip r:embed="rId3"/>
          <a:stretch>
            <a:fillRect/>
          </a:stretch>
        </p:blipFill>
        <p:spPr>
          <a:xfrm>
            <a:off x="4956218" y="1019750"/>
            <a:ext cx="946141" cy="946141"/>
          </a:xfrm>
          <a:prstGeom prst="rect">
            <a:avLst/>
          </a:prstGeom>
        </p:spPr>
      </p:pic>
      <p:pic>
        <p:nvPicPr>
          <p:cNvPr id="8" name="Picture 7">
            <a:extLst>
              <a:ext uri="{FF2B5EF4-FFF2-40B4-BE49-F238E27FC236}">
                <a16:creationId xmlns:a16="http://schemas.microsoft.com/office/drawing/2014/main" id="{046A3989-30A5-1018-AFCD-B5B7D25C1041}"/>
              </a:ext>
            </a:extLst>
          </p:cNvPr>
          <p:cNvPicPr>
            <a:picLocks noChangeAspect="1"/>
          </p:cNvPicPr>
          <p:nvPr userDrawn="1"/>
        </p:nvPicPr>
        <p:blipFill>
          <a:blip r:embed="rId4"/>
          <a:stretch>
            <a:fillRect/>
          </a:stretch>
        </p:blipFill>
        <p:spPr>
          <a:xfrm>
            <a:off x="6152262" y="1030205"/>
            <a:ext cx="935686" cy="935686"/>
          </a:xfrm>
          <a:prstGeom prst="rect">
            <a:avLst/>
          </a:prstGeom>
        </p:spPr>
      </p:pic>
      <p:pic>
        <p:nvPicPr>
          <p:cNvPr id="11" name="Picture 10">
            <a:extLst>
              <a:ext uri="{FF2B5EF4-FFF2-40B4-BE49-F238E27FC236}">
                <a16:creationId xmlns:a16="http://schemas.microsoft.com/office/drawing/2014/main" id="{FBF1CDAC-0339-8998-8E37-BB56887164D4}"/>
              </a:ext>
            </a:extLst>
          </p:cNvPr>
          <p:cNvPicPr>
            <a:picLocks noChangeAspect="1"/>
          </p:cNvPicPr>
          <p:nvPr userDrawn="1"/>
        </p:nvPicPr>
        <p:blipFill>
          <a:blip r:embed="rId5"/>
          <a:stretch>
            <a:fillRect/>
          </a:stretch>
        </p:blipFill>
        <p:spPr>
          <a:xfrm>
            <a:off x="7337851" y="1030205"/>
            <a:ext cx="1089891" cy="1006254"/>
          </a:xfrm>
          <a:prstGeom prst="rect">
            <a:avLst/>
          </a:prstGeom>
        </p:spPr>
      </p:pic>
      <p:pic>
        <p:nvPicPr>
          <p:cNvPr id="14" name="Picture 13">
            <a:extLst>
              <a:ext uri="{FF2B5EF4-FFF2-40B4-BE49-F238E27FC236}">
                <a16:creationId xmlns:a16="http://schemas.microsoft.com/office/drawing/2014/main" id="{7E42BDBF-1805-F74B-59DC-26155DD8C2C6}"/>
              </a:ext>
            </a:extLst>
          </p:cNvPr>
          <p:cNvPicPr>
            <a:picLocks noChangeAspect="1"/>
          </p:cNvPicPr>
          <p:nvPr userDrawn="1"/>
        </p:nvPicPr>
        <p:blipFill>
          <a:blip r:embed="rId6"/>
          <a:stretch>
            <a:fillRect/>
          </a:stretch>
        </p:blipFill>
        <p:spPr>
          <a:xfrm>
            <a:off x="3224139" y="2188924"/>
            <a:ext cx="943526" cy="959080"/>
          </a:xfrm>
          <a:prstGeom prst="rect">
            <a:avLst/>
          </a:prstGeom>
        </p:spPr>
      </p:pic>
      <p:pic>
        <p:nvPicPr>
          <p:cNvPr id="16" name="Picture 15">
            <a:extLst>
              <a:ext uri="{FF2B5EF4-FFF2-40B4-BE49-F238E27FC236}">
                <a16:creationId xmlns:a16="http://schemas.microsoft.com/office/drawing/2014/main" id="{07C5B87E-80A2-FF81-EBB0-54F5C271FE4D}"/>
              </a:ext>
            </a:extLst>
          </p:cNvPr>
          <p:cNvPicPr>
            <a:picLocks noChangeAspect="1"/>
          </p:cNvPicPr>
          <p:nvPr userDrawn="1"/>
        </p:nvPicPr>
        <p:blipFill>
          <a:blip r:embed="rId7"/>
          <a:stretch>
            <a:fillRect/>
          </a:stretch>
        </p:blipFill>
        <p:spPr>
          <a:xfrm>
            <a:off x="4371345" y="2190667"/>
            <a:ext cx="1089891" cy="947506"/>
          </a:xfrm>
          <a:prstGeom prst="rect">
            <a:avLst/>
          </a:prstGeom>
        </p:spPr>
      </p:pic>
      <p:pic>
        <p:nvPicPr>
          <p:cNvPr id="17" name="Picture 16">
            <a:extLst>
              <a:ext uri="{FF2B5EF4-FFF2-40B4-BE49-F238E27FC236}">
                <a16:creationId xmlns:a16="http://schemas.microsoft.com/office/drawing/2014/main" id="{E50C0958-098A-E473-6DA9-4D3FEBC8F44E}"/>
              </a:ext>
            </a:extLst>
          </p:cNvPr>
          <p:cNvPicPr>
            <a:picLocks noChangeAspect="1"/>
          </p:cNvPicPr>
          <p:nvPr userDrawn="1"/>
        </p:nvPicPr>
        <p:blipFill>
          <a:blip r:embed="rId8"/>
          <a:stretch>
            <a:fillRect/>
          </a:stretch>
        </p:blipFill>
        <p:spPr>
          <a:xfrm>
            <a:off x="5664916" y="2187602"/>
            <a:ext cx="950571" cy="950572"/>
          </a:xfrm>
          <a:prstGeom prst="rect">
            <a:avLst/>
          </a:prstGeom>
        </p:spPr>
      </p:pic>
      <p:pic>
        <p:nvPicPr>
          <p:cNvPr id="18" name="Picture 17">
            <a:extLst>
              <a:ext uri="{FF2B5EF4-FFF2-40B4-BE49-F238E27FC236}">
                <a16:creationId xmlns:a16="http://schemas.microsoft.com/office/drawing/2014/main" id="{857AF72B-69F0-3275-9364-653DDDF86FAE}"/>
              </a:ext>
            </a:extLst>
          </p:cNvPr>
          <p:cNvPicPr>
            <a:picLocks noChangeAspect="1"/>
          </p:cNvPicPr>
          <p:nvPr userDrawn="1"/>
        </p:nvPicPr>
        <p:blipFill>
          <a:blip r:embed="rId9"/>
          <a:stretch>
            <a:fillRect/>
          </a:stretch>
        </p:blipFill>
        <p:spPr>
          <a:xfrm>
            <a:off x="6819167" y="2187601"/>
            <a:ext cx="998297" cy="961421"/>
          </a:xfrm>
          <a:prstGeom prst="rect">
            <a:avLst/>
          </a:prstGeom>
        </p:spPr>
      </p:pic>
      <p:pic>
        <p:nvPicPr>
          <p:cNvPr id="19" name="Picture 18">
            <a:extLst>
              <a:ext uri="{FF2B5EF4-FFF2-40B4-BE49-F238E27FC236}">
                <a16:creationId xmlns:a16="http://schemas.microsoft.com/office/drawing/2014/main" id="{1182DB7B-B642-18E4-91B1-4B0067C5B497}"/>
              </a:ext>
            </a:extLst>
          </p:cNvPr>
          <p:cNvPicPr>
            <a:picLocks noChangeAspect="1"/>
          </p:cNvPicPr>
          <p:nvPr userDrawn="1"/>
        </p:nvPicPr>
        <p:blipFill>
          <a:blip r:embed="rId10"/>
          <a:stretch>
            <a:fillRect/>
          </a:stretch>
        </p:blipFill>
        <p:spPr>
          <a:xfrm>
            <a:off x="8021145" y="2188924"/>
            <a:ext cx="946716" cy="1062426"/>
          </a:xfrm>
          <a:prstGeom prst="rect">
            <a:avLst/>
          </a:prstGeom>
        </p:spPr>
      </p:pic>
      <p:pic>
        <p:nvPicPr>
          <p:cNvPr id="21" name="Picture 20">
            <a:extLst>
              <a:ext uri="{FF2B5EF4-FFF2-40B4-BE49-F238E27FC236}">
                <a16:creationId xmlns:a16="http://schemas.microsoft.com/office/drawing/2014/main" id="{83CADB27-0207-84DB-98FA-AC005354C947}"/>
              </a:ext>
            </a:extLst>
          </p:cNvPr>
          <p:cNvPicPr>
            <a:picLocks noChangeAspect="1"/>
          </p:cNvPicPr>
          <p:nvPr userDrawn="1"/>
        </p:nvPicPr>
        <p:blipFill>
          <a:blip r:embed="rId11"/>
          <a:stretch>
            <a:fillRect/>
          </a:stretch>
        </p:blipFill>
        <p:spPr>
          <a:xfrm>
            <a:off x="2526928" y="3621423"/>
            <a:ext cx="974130" cy="1066132"/>
          </a:xfrm>
          <a:prstGeom prst="rect">
            <a:avLst/>
          </a:prstGeom>
        </p:spPr>
      </p:pic>
      <p:pic>
        <p:nvPicPr>
          <p:cNvPr id="23" name="Picture 22">
            <a:extLst>
              <a:ext uri="{FF2B5EF4-FFF2-40B4-BE49-F238E27FC236}">
                <a16:creationId xmlns:a16="http://schemas.microsoft.com/office/drawing/2014/main" id="{DB4C5D41-2D0F-999B-1B63-5E4ABC8E5C6E}"/>
              </a:ext>
            </a:extLst>
          </p:cNvPr>
          <p:cNvPicPr>
            <a:picLocks noChangeAspect="1"/>
          </p:cNvPicPr>
          <p:nvPr userDrawn="1"/>
        </p:nvPicPr>
        <p:blipFill>
          <a:blip r:embed="rId12"/>
          <a:stretch>
            <a:fillRect/>
          </a:stretch>
        </p:blipFill>
        <p:spPr>
          <a:xfrm>
            <a:off x="4911080" y="3621424"/>
            <a:ext cx="973137" cy="973138"/>
          </a:xfrm>
          <a:prstGeom prst="rect">
            <a:avLst/>
          </a:prstGeom>
        </p:spPr>
      </p:pic>
      <p:pic>
        <p:nvPicPr>
          <p:cNvPr id="24" name="Picture 23">
            <a:extLst>
              <a:ext uri="{FF2B5EF4-FFF2-40B4-BE49-F238E27FC236}">
                <a16:creationId xmlns:a16="http://schemas.microsoft.com/office/drawing/2014/main" id="{41763EC5-380A-9A6E-D09A-C5E36FB157F4}"/>
              </a:ext>
            </a:extLst>
          </p:cNvPr>
          <p:cNvPicPr>
            <a:picLocks noChangeAspect="1"/>
          </p:cNvPicPr>
          <p:nvPr userDrawn="1"/>
        </p:nvPicPr>
        <p:blipFill>
          <a:blip r:embed="rId13"/>
          <a:stretch>
            <a:fillRect/>
          </a:stretch>
        </p:blipFill>
        <p:spPr>
          <a:xfrm>
            <a:off x="6102659" y="3621424"/>
            <a:ext cx="973138" cy="973138"/>
          </a:xfrm>
          <a:prstGeom prst="rect">
            <a:avLst/>
          </a:prstGeom>
        </p:spPr>
      </p:pic>
      <p:pic>
        <p:nvPicPr>
          <p:cNvPr id="25" name="Picture 24">
            <a:extLst>
              <a:ext uri="{FF2B5EF4-FFF2-40B4-BE49-F238E27FC236}">
                <a16:creationId xmlns:a16="http://schemas.microsoft.com/office/drawing/2014/main" id="{EB5B4E75-7E00-78BD-82B5-B29A978E1978}"/>
              </a:ext>
            </a:extLst>
          </p:cNvPr>
          <p:cNvPicPr>
            <a:picLocks noChangeAspect="1"/>
          </p:cNvPicPr>
          <p:nvPr userDrawn="1"/>
        </p:nvPicPr>
        <p:blipFill>
          <a:blip r:embed="rId14"/>
          <a:stretch>
            <a:fillRect/>
          </a:stretch>
        </p:blipFill>
        <p:spPr>
          <a:xfrm>
            <a:off x="7294239" y="3621423"/>
            <a:ext cx="1123910" cy="1037663"/>
          </a:xfrm>
          <a:prstGeom prst="rect">
            <a:avLst/>
          </a:prstGeom>
        </p:spPr>
      </p:pic>
      <p:pic>
        <p:nvPicPr>
          <p:cNvPr id="31" name="Picture 30">
            <a:extLst>
              <a:ext uri="{FF2B5EF4-FFF2-40B4-BE49-F238E27FC236}">
                <a16:creationId xmlns:a16="http://schemas.microsoft.com/office/drawing/2014/main" id="{DFAD1438-8223-EF5F-E986-B7CC65EF1F91}"/>
              </a:ext>
            </a:extLst>
          </p:cNvPr>
          <p:cNvPicPr>
            <a:picLocks noChangeAspect="1"/>
          </p:cNvPicPr>
          <p:nvPr userDrawn="1"/>
        </p:nvPicPr>
        <p:blipFill>
          <a:blip r:embed="rId15"/>
          <a:stretch>
            <a:fillRect/>
          </a:stretch>
        </p:blipFill>
        <p:spPr>
          <a:xfrm>
            <a:off x="3225896" y="4808905"/>
            <a:ext cx="966748" cy="982683"/>
          </a:xfrm>
          <a:prstGeom prst="rect">
            <a:avLst/>
          </a:prstGeom>
        </p:spPr>
      </p:pic>
      <p:pic>
        <p:nvPicPr>
          <p:cNvPr id="34" name="Picture 33">
            <a:extLst>
              <a:ext uri="{FF2B5EF4-FFF2-40B4-BE49-F238E27FC236}">
                <a16:creationId xmlns:a16="http://schemas.microsoft.com/office/drawing/2014/main" id="{BBA2FF77-4439-BDF8-D854-E61D3DF2B20B}"/>
              </a:ext>
            </a:extLst>
          </p:cNvPr>
          <p:cNvPicPr>
            <a:picLocks noChangeAspect="1"/>
          </p:cNvPicPr>
          <p:nvPr userDrawn="1"/>
        </p:nvPicPr>
        <p:blipFill>
          <a:blip r:embed="rId16"/>
          <a:stretch>
            <a:fillRect/>
          </a:stretch>
        </p:blipFill>
        <p:spPr>
          <a:xfrm>
            <a:off x="4368071" y="4812566"/>
            <a:ext cx="1115165" cy="969478"/>
          </a:xfrm>
          <a:prstGeom prst="rect">
            <a:avLst/>
          </a:prstGeom>
        </p:spPr>
      </p:pic>
      <p:pic>
        <p:nvPicPr>
          <p:cNvPr id="35" name="Picture 34">
            <a:extLst>
              <a:ext uri="{FF2B5EF4-FFF2-40B4-BE49-F238E27FC236}">
                <a16:creationId xmlns:a16="http://schemas.microsoft.com/office/drawing/2014/main" id="{839BE8A2-BA06-77F4-FC03-E8A58DF079B7}"/>
              </a:ext>
            </a:extLst>
          </p:cNvPr>
          <p:cNvPicPr>
            <a:picLocks noChangeAspect="1"/>
          </p:cNvPicPr>
          <p:nvPr userDrawn="1"/>
        </p:nvPicPr>
        <p:blipFill>
          <a:blip r:embed="rId17"/>
          <a:stretch>
            <a:fillRect/>
          </a:stretch>
        </p:blipFill>
        <p:spPr>
          <a:xfrm>
            <a:off x="5658663" y="4808906"/>
            <a:ext cx="973139" cy="973138"/>
          </a:xfrm>
          <a:prstGeom prst="rect">
            <a:avLst/>
          </a:prstGeom>
        </p:spPr>
      </p:pic>
      <p:pic>
        <p:nvPicPr>
          <p:cNvPr id="36" name="Picture 35">
            <a:extLst>
              <a:ext uri="{FF2B5EF4-FFF2-40B4-BE49-F238E27FC236}">
                <a16:creationId xmlns:a16="http://schemas.microsoft.com/office/drawing/2014/main" id="{94A012B8-43B7-41EF-C10C-C9F550BA6821}"/>
              </a:ext>
            </a:extLst>
          </p:cNvPr>
          <p:cNvPicPr>
            <a:picLocks noChangeAspect="1"/>
          </p:cNvPicPr>
          <p:nvPr userDrawn="1"/>
        </p:nvPicPr>
        <p:blipFill>
          <a:blip r:embed="rId18"/>
          <a:stretch>
            <a:fillRect/>
          </a:stretch>
        </p:blipFill>
        <p:spPr>
          <a:xfrm>
            <a:off x="6807229" y="4808905"/>
            <a:ext cx="1020375" cy="982683"/>
          </a:xfrm>
          <a:prstGeom prst="rect">
            <a:avLst/>
          </a:prstGeom>
        </p:spPr>
      </p:pic>
      <p:pic>
        <p:nvPicPr>
          <p:cNvPr id="37" name="Picture 36">
            <a:extLst>
              <a:ext uri="{FF2B5EF4-FFF2-40B4-BE49-F238E27FC236}">
                <a16:creationId xmlns:a16="http://schemas.microsoft.com/office/drawing/2014/main" id="{2A495BDA-24F5-926B-1878-24FFD245C18E}"/>
              </a:ext>
            </a:extLst>
          </p:cNvPr>
          <p:cNvPicPr>
            <a:picLocks noChangeAspect="1"/>
          </p:cNvPicPr>
          <p:nvPr userDrawn="1"/>
        </p:nvPicPr>
        <p:blipFill>
          <a:blip r:embed="rId19"/>
          <a:stretch>
            <a:fillRect/>
          </a:stretch>
        </p:blipFill>
        <p:spPr>
          <a:xfrm>
            <a:off x="8003031" y="4808905"/>
            <a:ext cx="973139" cy="1092078"/>
          </a:xfrm>
          <a:prstGeom prst="rect">
            <a:avLst/>
          </a:prstGeom>
        </p:spPr>
      </p:pic>
      <p:pic>
        <p:nvPicPr>
          <p:cNvPr id="4" name="Picture 3">
            <a:extLst>
              <a:ext uri="{FF2B5EF4-FFF2-40B4-BE49-F238E27FC236}">
                <a16:creationId xmlns:a16="http://schemas.microsoft.com/office/drawing/2014/main" id="{A8783CBD-77C9-83AB-0687-F2188715D92E}"/>
              </a:ext>
            </a:extLst>
          </p:cNvPr>
          <p:cNvPicPr>
            <a:picLocks noChangeAspect="1"/>
          </p:cNvPicPr>
          <p:nvPr userDrawn="1"/>
        </p:nvPicPr>
        <p:blipFill>
          <a:blip r:embed="rId20"/>
          <a:stretch>
            <a:fillRect/>
          </a:stretch>
        </p:blipFill>
        <p:spPr>
          <a:xfrm>
            <a:off x="3761481" y="1023670"/>
            <a:ext cx="940914" cy="940914"/>
          </a:xfrm>
          <a:prstGeom prst="rect">
            <a:avLst/>
          </a:prstGeom>
        </p:spPr>
      </p:pic>
      <p:pic>
        <p:nvPicPr>
          <p:cNvPr id="9" name="Picture 8">
            <a:extLst>
              <a:ext uri="{FF2B5EF4-FFF2-40B4-BE49-F238E27FC236}">
                <a16:creationId xmlns:a16="http://schemas.microsoft.com/office/drawing/2014/main" id="{17C9751A-DCEA-E58F-B748-BBB587C70112}"/>
              </a:ext>
            </a:extLst>
          </p:cNvPr>
          <p:cNvPicPr>
            <a:picLocks noChangeAspect="1"/>
          </p:cNvPicPr>
          <p:nvPr userDrawn="1"/>
        </p:nvPicPr>
        <p:blipFill>
          <a:blip r:embed="rId21"/>
          <a:stretch>
            <a:fillRect/>
          </a:stretch>
        </p:blipFill>
        <p:spPr>
          <a:xfrm>
            <a:off x="8677644" y="1030204"/>
            <a:ext cx="948087" cy="948087"/>
          </a:xfrm>
          <a:prstGeom prst="rect">
            <a:avLst/>
          </a:prstGeom>
        </p:spPr>
      </p:pic>
      <p:pic>
        <p:nvPicPr>
          <p:cNvPr id="13" name="Picture 12">
            <a:extLst>
              <a:ext uri="{FF2B5EF4-FFF2-40B4-BE49-F238E27FC236}">
                <a16:creationId xmlns:a16="http://schemas.microsoft.com/office/drawing/2014/main" id="{45FC30C1-2825-37A1-B595-9A80B273B689}"/>
              </a:ext>
            </a:extLst>
          </p:cNvPr>
          <p:cNvPicPr>
            <a:picLocks noChangeAspect="1"/>
          </p:cNvPicPr>
          <p:nvPr userDrawn="1"/>
        </p:nvPicPr>
        <p:blipFill>
          <a:blip r:embed="rId22"/>
          <a:stretch>
            <a:fillRect/>
          </a:stretch>
        </p:blipFill>
        <p:spPr>
          <a:xfrm>
            <a:off x="3724415" y="3631254"/>
            <a:ext cx="963307" cy="963307"/>
          </a:xfrm>
          <a:prstGeom prst="rect">
            <a:avLst/>
          </a:prstGeom>
        </p:spPr>
      </p:pic>
      <p:pic>
        <p:nvPicPr>
          <p:cNvPr id="20" name="Picture 19">
            <a:extLst>
              <a:ext uri="{FF2B5EF4-FFF2-40B4-BE49-F238E27FC236}">
                <a16:creationId xmlns:a16="http://schemas.microsoft.com/office/drawing/2014/main" id="{BB2313AC-693C-96DD-B052-478EC098C9F1}"/>
              </a:ext>
            </a:extLst>
          </p:cNvPr>
          <p:cNvPicPr>
            <a:picLocks noChangeAspect="1"/>
          </p:cNvPicPr>
          <p:nvPr userDrawn="1"/>
        </p:nvPicPr>
        <p:blipFill>
          <a:blip r:embed="rId23"/>
          <a:stretch>
            <a:fillRect/>
          </a:stretch>
        </p:blipFill>
        <p:spPr>
          <a:xfrm>
            <a:off x="8636591" y="3611879"/>
            <a:ext cx="982681" cy="982681"/>
          </a:xfrm>
          <a:prstGeom prst="rect">
            <a:avLst/>
          </a:prstGeom>
        </p:spPr>
      </p:pic>
      <p:pic>
        <p:nvPicPr>
          <p:cNvPr id="3" name="Picture 2" descr="Graphical user interface, text&#10;&#10;Description automatically generated">
            <a:extLst>
              <a:ext uri="{FF2B5EF4-FFF2-40B4-BE49-F238E27FC236}">
                <a16:creationId xmlns:a16="http://schemas.microsoft.com/office/drawing/2014/main" id="{F2787B9C-DE9A-9B7A-8307-231CB1303991}"/>
              </a:ext>
            </a:extLst>
          </p:cNvPr>
          <p:cNvPicPr>
            <a:picLocks noChangeAspect="1"/>
          </p:cNvPicPr>
          <p:nvPr userDrawn="1"/>
        </p:nvPicPr>
        <p:blipFill>
          <a:blip r:embed="rId24"/>
          <a:stretch>
            <a:fillRect/>
          </a:stretch>
        </p:blipFill>
        <p:spPr>
          <a:xfrm>
            <a:off x="9578272" y="6006593"/>
            <a:ext cx="2275946" cy="580366"/>
          </a:xfrm>
          <a:prstGeom prst="rect">
            <a:avLst/>
          </a:prstGeom>
        </p:spPr>
      </p:pic>
    </p:spTree>
    <p:extLst>
      <p:ext uri="{BB962C8B-B14F-4D97-AF65-F5344CB8AC3E}">
        <p14:creationId xmlns:p14="http://schemas.microsoft.com/office/powerpoint/2010/main" val="51363117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8314508"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dirty="0"/>
          </a:p>
        </p:txBody>
      </p:sp>
    </p:spTree>
    <p:extLst>
      <p:ext uri="{BB962C8B-B14F-4D97-AF65-F5344CB8AC3E}">
        <p14:creationId xmlns:p14="http://schemas.microsoft.com/office/powerpoint/2010/main" val="3496205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dirty="0"/>
          </a:p>
        </p:txBody>
      </p:sp>
      <p:sp>
        <p:nvSpPr>
          <p:cNvPr id="6" name="Title 1">
            <a:extLst>
              <a:ext uri="{FF2B5EF4-FFF2-40B4-BE49-F238E27FC236}">
                <a16:creationId xmlns:a16="http://schemas.microsoft.com/office/drawing/2014/main" id="{AD7ECBD7-6868-196C-DB66-E8E4E553BA7C}"/>
              </a:ext>
            </a:extLst>
          </p:cNvPr>
          <p:cNvSpPr>
            <a:spLocks noGrp="1"/>
          </p:cNvSpPr>
          <p:nvPr>
            <p:ph type="title"/>
          </p:nvPr>
        </p:nvSpPr>
        <p:spPr>
          <a:xfrm>
            <a:off x="838200" y="782739"/>
            <a:ext cx="8314508" cy="785813"/>
          </a:xfrm>
        </p:spPr>
        <p:txBody>
          <a:bodyPr/>
          <a:lstStyle/>
          <a:p>
            <a:endParaRPr lang="en-FI" dirty="0"/>
          </a:p>
        </p:txBody>
      </p:sp>
    </p:spTree>
    <p:extLst>
      <p:ext uri="{BB962C8B-B14F-4D97-AF65-F5344CB8AC3E}">
        <p14:creationId xmlns:p14="http://schemas.microsoft.com/office/powerpoint/2010/main" val="3354535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dirty="0"/>
          </a:p>
        </p:txBody>
      </p:sp>
      <p:sp>
        <p:nvSpPr>
          <p:cNvPr id="7" name="Title 1">
            <a:extLst>
              <a:ext uri="{FF2B5EF4-FFF2-40B4-BE49-F238E27FC236}">
                <a16:creationId xmlns:a16="http://schemas.microsoft.com/office/drawing/2014/main" id="{A07EE379-E0D9-C4B8-525D-E446B06D4403}"/>
              </a:ext>
            </a:extLst>
          </p:cNvPr>
          <p:cNvSpPr>
            <a:spLocks noGrp="1"/>
          </p:cNvSpPr>
          <p:nvPr>
            <p:ph type="title"/>
          </p:nvPr>
        </p:nvSpPr>
        <p:spPr>
          <a:xfrm>
            <a:off x="838200" y="782739"/>
            <a:ext cx="8314508" cy="785813"/>
          </a:xfrm>
        </p:spPr>
        <p:txBody>
          <a:bodyPr/>
          <a:lstStyle/>
          <a:p>
            <a:endParaRPr lang="en-FI" dirty="0"/>
          </a:p>
        </p:txBody>
      </p:sp>
    </p:spTree>
    <p:extLst>
      <p:ext uri="{BB962C8B-B14F-4D97-AF65-F5344CB8AC3E}">
        <p14:creationId xmlns:p14="http://schemas.microsoft.com/office/powerpoint/2010/main" val="1263035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image" Target="../media/image4.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image" Target="../media/image3.png"/><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theme" Target="../theme/theme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42D1F5-36C1-18ED-3A6F-6662D52AD9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24E3AB6A-BBB2-A295-68E8-402D854D2C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0" name="Rectangle 9">
            <a:extLst>
              <a:ext uri="{FF2B5EF4-FFF2-40B4-BE49-F238E27FC236}">
                <a16:creationId xmlns:a16="http://schemas.microsoft.com/office/drawing/2014/main" id="{89E75B6B-A566-6D2C-D9FB-973D1D88FF29}"/>
              </a:ext>
            </a:extLst>
          </p:cNvPr>
          <p:cNvSpPr/>
          <p:nvPr userDrawn="1"/>
        </p:nvSpPr>
        <p:spPr>
          <a:xfrm>
            <a:off x="1" y="6120582"/>
            <a:ext cx="12192000" cy="737418"/>
          </a:xfrm>
          <a:prstGeom prst="rect">
            <a:avLst/>
          </a:prstGeom>
          <a:solidFill>
            <a:srgbClr val="64B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68CE8820-8C1E-C2CF-6535-3421F681E4F8}"/>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descr="A picture containing graphical user interface&#10;&#10;Description automatically generated">
            <a:extLst>
              <a:ext uri="{FF2B5EF4-FFF2-40B4-BE49-F238E27FC236}">
                <a16:creationId xmlns:a16="http://schemas.microsoft.com/office/drawing/2014/main" id="{4E3232D7-B2B2-6AB6-B79C-8079E1FD0B5F}"/>
              </a:ext>
            </a:extLst>
          </p:cNvPr>
          <p:cNvPicPr>
            <a:picLocks noChangeAspect="1"/>
          </p:cNvPicPr>
          <p:nvPr userDrawn="1"/>
        </p:nvPicPr>
        <p:blipFill>
          <a:blip r:embed="rId20"/>
          <a:stretch>
            <a:fillRect/>
          </a:stretch>
        </p:blipFill>
        <p:spPr>
          <a:xfrm>
            <a:off x="8797128" y="6274261"/>
            <a:ext cx="1573200" cy="401166"/>
          </a:xfrm>
          <a:prstGeom prst="rect">
            <a:avLst/>
          </a:prstGeom>
        </p:spPr>
      </p:pic>
      <p:pic>
        <p:nvPicPr>
          <p:cNvPr id="13" name="Picture 12" descr="Graphical user interface, text&#10;&#10;Description automatically generated">
            <a:extLst>
              <a:ext uri="{FF2B5EF4-FFF2-40B4-BE49-F238E27FC236}">
                <a16:creationId xmlns:a16="http://schemas.microsoft.com/office/drawing/2014/main" id="{F0BC313B-871A-8F74-8F6C-4A8841138C82}"/>
              </a:ext>
            </a:extLst>
          </p:cNvPr>
          <p:cNvPicPr>
            <a:picLocks noChangeAspect="1"/>
          </p:cNvPicPr>
          <p:nvPr userDrawn="1"/>
        </p:nvPicPr>
        <p:blipFill>
          <a:blip r:embed="rId21"/>
          <a:stretch>
            <a:fillRect/>
          </a:stretch>
        </p:blipFill>
        <p:spPr>
          <a:xfrm>
            <a:off x="10660784" y="6368357"/>
            <a:ext cx="1105016" cy="252287"/>
          </a:xfrm>
          <a:prstGeom prst="rect">
            <a:avLst/>
          </a:prstGeom>
        </p:spPr>
      </p:pic>
    </p:spTree>
    <p:extLst>
      <p:ext uri="{BB962C8B-B14F-4D97-AF65-F5344CB8AC3E}">
        <p14:creationId xmlns:p14="http://schemas.microsoft.com/office/powerpoint/2010/main" val="3716489997"/>
      </p:ext>
    </p:extLst>
  </p:cSld>
  <p:clrMap bg1="lt1" tx1="dk1" bg2="lt2" tx2="dk2" accent1="accent1" accent2="accent2" accent3="accent3" accent4="accent4" accent5="accent5" accent6="accent6" hlink="hlink" folHlink="folHlink"/>
  <p:sldLayoutIdLst>
    <p:sldLayoutId id="2147484059" r:id="rId1"/>
    <p:sldLayoutId id="2147484023" r:id="rId2"/>
    <p:sldLayoutId id="2147484101" r:id="rId3"/>
    <p:sldLayoutId id="2147484026" r:id="rId4"/>
    <p:sldLayoutId id="2147484027" r:id="rId5"/>
    <p:sldLayoutId id="2147484028" r:id="rId6"/>
    <p:sldLayoutId id="2147484030" r:id="rId7"/>
    <p:sldLayoutId id="2147484065" r:id="rId8"/>
    <p:sldLayoutId id="2147484066" r:id="rId9"/>
    <p:sldLayoutId id="2147484067" r:id="rId10"/>
    <p:sldLayoutId id="2147484068" r:id="rId11"/>
    <p:sldLayoutId id="2147484057" r:id="rId12"/>
    <p:sldLayoutId id="2147484062" r:id="rId13"/>
    <p:sldLayoutId id="2147484031" r:id="rId14"/>
    <p:sldLayoutId id="2147484058" r:id="rId15"/>
    <p:sldLayoutId id="2147484063" r:id="rId16"/>
    <p:sldLayoutId id="2147484060" r:id="rId17"/>
    <p:sldLayoutId id="2147484061" r:id="rId18"/>
  </p:sldLayoutIdLst>
  <p:txStyles>
    <p:title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42D1F5-36C1-18ED-3A6F-6662D52AD9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24E3AB6A-BBB2-A295-68E8-402D854D2C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1" name="TextBox 10">
            <a:extLst>
              <a:ext uri="{FF2B5EF4-FFF2-40B4-BE49-F238E27FC236}">
                <a16:creationId xmlns:a16="http://schemas.microsoft.com/office/drawing/2014/main" id="{68CE8820-8C1E-C2CF-6535-3421F681E4F8}"/>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descr="A picture containing logo&#10;&#10;Description automatically generated">
            <a:extLst>
              <a:ext uri="{FF2B5EF4-FFF2-40B4-BE49-F238E27FC236}">
                <a16:creationId xmlns:a16="http://schemas.microsoft.com/office/drawing/2014/main" id="{BBE00EC0-80A0-5329-E50E-03D75DC6D183}"/>
              </a:ext>
            </a:extLst>
          </p:cNvPr>
          <p:cNvPicPr>
            <a:picLocks noChangeAspect="1"/>
          </p:cNvPicPr>
          <p:nvPr userDrawn="1"/>
        </p:nvPicPr>
        <p:blipFill>
          <a:blip r:embed="rId28"/>
          <a:stretch>
            <a:fillRect/>
          </a:stretch>
        </p:blipFill>
        <p:spPr>
          <a:xfrm>
            <a:off x="10635087" y="6346340"/>
            <a:ext cx="1146189" cy="261687"/>
          </a:xfrm>
          <a:prstGeom prst="rect">
            <a:avLst/>
          </a:prstGeom>
        </p:spPr>
      </p:pic>
      <p:pic>
        <p:nvPicPr>
          <p:cNvPr id="12" name="Picture 11" descr="Graphical user interface, text&#10;&#10;Description automatically generated">
            <a:extLst>
              <a:ext uri="{FF2B5EF4-FFF2-40B4-BE49-F238E27FC236}">
                <a16:creationId xmlns:a16="http://schemas.microsoft.com/office/drawing/2014/main" id="{252FF639-A1E2-AAA4-4DAB-238EC2383C9D}"/>
              </a:ext>
            </a:extLst>
          </p:cNvPr>
          <p:cNvPicPr>
            <a:picLocks noChangeAspect="1"/>
          </p:cNvPicPr>
          <p:nvPr userDrawn="1"/>
        </p:nvPicPr>
        <p:blipFill>
          <a:blip r:embed="rId29"/>
          <a:stretch>
            <a:fillRect/>
          </a:stretch>
        </p:blipFill>
        <p:spPr>
          <a:xfrm>
            <a:off x="8797127" y="6279568"/>
            <a:ext cx="1573200" cy="401166"/>
          </a:xfrm>
          <a:prstGeom prst="rect">
            <a:avLst/>
          </a:prstGeom>
        </p:spPr>
      </p:pic>
    </p:spTree>
    <p:extLst>
      <p:ext uri="{BB962C8B-B14F-4D97-AF65-F5344CB8AC3E}">
        <p14:creationId xmlns:p14="http://schemas.microsoft.com/office/powerpoint/2010/main" val="1126391954"/>
      </p:ext>
    </p:extLst>
  </p:cSld>
  <p:clrMap bg1="lt1" tx1="dk1" bg2="lt2" tx2="dk2" accent1="accent1" accent2="accent2" accent3="accent3" accent4="accent4" accent5="accent5" accent6="accent6" hlink="hlink" folHlink="folHlink"/>
  <p:sldLayoutIdLst>
    <p:sldLayoutId id="2147484070"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71" r:id="rId10"/>
    <p:sldLayoutId id="2147484072" r:id="rId11"/>
    <p:sldLayoutId id="2147484073" r:id="rId12"/>
    <p:sldLayoutId id="2147484074" r:id="rId13"/>
    <p:sldLayoutId id="2147484075" r:id="rId14"/>
    <p:sldLayoutId id="2147484076" r:id="rId15"/>
    <p:sldLayoutId id="2147484077" r:id="rId16"/>
    <p:sldLayoutId id="2147484078" r:id="rId17"/>
    <p:sldLayoutId id="2147484079" r:id="rId18"/>
    <p:sldLayoutId id="2147484080" r:id="rId19"/>
    <p:sldLayoutId id="2147484081" r:id="rId20"/>
    <p:sldLayoutId id="2147484082" r:id="rId21"/>
    <p:sldLayoutId id="2147484083" r:id="rId22"/>
    <p:sldLayoutId id="2147484084" r:id="rId23"/>
    <p:sldLayoutId id="2147484085" r:id="rId24"/>
    <p:sldLayoutId id="2147484086" r:id="rId25"/>
    <p:sldLayoutId id="2147484112" r:id="rId26"/>
  </p:sldLayoutIdLst>
  <p:txStyles>
    <p:title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42D1F5-36C1-18ED-3A6F-6662D52AD9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24E3AB6A-BBB2-A295-68E8-402D854D2C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Tree>
    <p:extLst>
      <p:ext uri="{BB962C8B-B14F-4D97-AF65-F5344CB8AC3E}">
        <p14:creationId xmlns:p14="http://schemas.microsoft.com/office/powerpoint/2010/main" val="102513401"/>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102" r:id="rId5"/>
    <p:sldLayoutId id="2147484104" r:id="rId6"/>
    <p:sldLayoutId id="2147484107" r:id="rId7"/>
    <p:sldLayoutId id="2147484108" r:id="rId8"/>
    <p:sldLayoutId id="2147484109" r:id="rId9"/>
    <p:sldLayoutId id="2147484110" r:id="rId10"/>
    <p:sldLayoutId id="2147484049" r:id="rId11"/>
    <p:sldLayoutId id="2147484050" r:id="rId12"/>
    <p:sldLayoutId id="2147484051" r:id="rId13"/>
    <p:sldLayoutId id="2147484052" r:id="rId14"/>
    <p:sldLayoutId id="2147484105" r:id="rId15"/>
    <p:sldLayoutId id="2147484106" r:id="rId16"/>
    <p:sldLayoutId id="2147484053" r:id="rId17"/>
    <p:sldLayoutId id="2147484054" r:id="rId18"/>
  </p:sldLayoutIdLst>
  <p:txStyles>
    <p:title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42D1F5-36C1-18ED-3A6F-6662D52AD9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24E3AB6A-BBB2-A295-68E8-402D854D2C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Tree>
    <p:extLst>
      <p:ext uri="{BB962C8B-B14F-4D97-AF65-F5344CB8AC3E}">
        <p14:creationId xmlns:p14="http://schemas.microsoft.com/office/powerpoint/2010/main" val="2190858337"/>
      </p:ext>
    </p:extLst>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Lst>
  <p:txStyles>
    <p:title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kaisa.valaja@ely-keskus.fi" TargetMode="External"/><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2" Type="http://schemas.openxmlformats.org/officeDocument/2006/relationships/hyperlink" Target="https://www.ruokavirasto.fi/tuet/maatalous/investoinnit/maatalouden-investointituet/valintakriteerit/" TargetMode="Externa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2" Type="http://schemas.openxmlformats.org/officeDocument/2006/relationships/hyperlink" Target="https://www.ruokavirasto.fi/tuet/maatalous/investoinnit/maatalouden-investointituet/" TargetMode="Externa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2" Type="http://schemas.openxmlformats.org/officeDocument/2006/relationships/hyperlink" Target="https://hyrra.ruokavirasto.fi/login.html" TargetMode="Externa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16D52-8865-927C-5844-EEA224CD7E4B}"/>
              </a:ext>
            </a:extLst>
          </p:cNvPr>
          <p:cNvSpPr>
            <a:spLocks noGrp="1"/>
          </p:cNvSpPr>
          <p:nvPr>
            <p:ph type="ctrTitle"/>
          </p:nvPr>
        </p:nvSpPr>
        <p:spPr/>
        <p:txBody>
          <a:bodyPr>
            <a:normAutofit fontScale="90000"/>
          </a:bodyPr>
          <a:lstStyle/>
          <a:p>
            <a:r>
              <a:rPr lang="fi-FI" dirty="0"/>
              <a:t>Maatalouden investointituki</a:t>
            </a:r>
            <a:endParaRPr lang="en-FI" dirty="0"/>
          </a:p>
        </p:txBody>
      </p:sp>
      <p:sp>
        <p:nvSpPr>
          <p:cNvPr id="3" name="Subtitle 2">
            <a:extLst>
              <a:ext uri="{FF2B5EF4-FFF2-40B4-BE49-F238E27FC236}">
                <a16:creationId xmlns:a16="http://schemas.microsoft.com/office/drawing/2014/main" id="{934E269E-0985-78EF-3BD4-8C9A845FDD98}"/>
              </a:ext>
            </a:extLst>
          </p:cNvPr>
          <p:cNvSpPr>
            <a:spLocks noGrp="1"/>
          </p:cNvSpPr>
          <p:nvPr>
            <p:ph type="subTitle" idx="1"/>
          </p:nvPr>
        </p:nvSpPr>
        <p:spPr>
          <a:xfrm>
            <a:off x="5718930" y="3838155"/>
            <a:ext cx="5327009" cy="1997565"/>
          </a:xfrm>
        </p:spPr>
        <p:txBody>
          <a:bodyPr>
            <a:normAutofit/>
          </a:bodyPr>
          <a:lstStyle/>
          <a:p>
            <a:r>
              <a:rPr lang="fi-FI" sz="2200" dirty="0">
                <a:latin typeface="Arial" panose="020B0604020202020204" pitchFamily="34" charset="0"/>
                <a:cs typeface="Arial" panose="020B0604020202020204" pitchFamily="34" charset="0"/>
              </a:rPr>
              <a:t>Rahoituskausi</a:t>
            </a:r>
            <a:r>
              <a:rPr lang="fi-FI" dirty="0">
                <a:latin typeface="Arial" panose="020B0604020202020204" pitchFamily="34" charset="0"/>
                <a:cs typeface="Arial" panose="020B0604020202020204" pitchFamily="34" charset="0"/>
              </a:rPr>
              <a:t> </a:t>
            </a:r>
            <a:r>
              <a:rPr lang="fi-FI" sz="2000" dirty="0">
                <a:latin typeface="Arial" panose="020B0604020202020204" pitchFamily="34" charset="0"/>
                <a:cs typeface="Arial" panose="020B0604020202020204" pitchFamily="34" charset="0"/>
              </a:rPr>
              <a:t>2023-2027</a:t>
            </a:r>
          </a:p>
          <a:p>
            <a:endParaRPr lang="fi-FI" dirty="0"/>
          </a:p>
          <a:p>
            <a:r>
              <a:rPr lang="fi-FI" dirty="0"/>
              <a:t>4.4.2024 Kaisa Valaja</a:t>
            </a:r>
          </a:p>
          <a:p>
            <a:endParaRPr lang="fi-FI" dirty="0"/>
          </a:p>
          <a:p>
            <a:r>
              <a:rPr lang="fi-FI" dirty="0">
                <a:hlinkClick r:id="rId3"/>
              </a:rPr>
              <a:t>kaisa.valaja@ely-keskus.fi</a:t>
            </a:r>
            <a:r>
              <a:rPr lang="fi-FI" dirty="0"/>
              <a:t>, p. 0295 025 103</a:t>
            </a:r>
            <a:endParaRPr lang="en-FI" dirty="0"/>
          </a:p>
        </p:txBody>
      </p:sp>
    </p:spTree>
    <p:extLst>
      <p:ext uri="{BB962C8B-B14F-4D97-AF65-F5344CB8AC3E}">
        <p14:creationId xmlns:p14="http://schemas.microsoft.com/office/powerpoint/2010/main" val="3266175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7D5E1A4E-B24C-3603-8B44-B37572582615}"/>
              </a:ext>
            </a:extLst>
          </p:cNvPr>
          <p:cNvSpPr>
            <a:spLocks noGrp="1"/>
          </p:cNvSpPr>
          <p:nvPr>
            <p:ph type="body" sz="quarter" idx="22"/>
          </p:nvPr>
        </p:nvSpPr>
        <p:spPr/>
        <p:txBody>
          <a:bodyPr>
            <a:normAutofit fontScale="85000" lnSpcReduction="20000"/>
          </a:bodyPr>
          <a:lstStyle/>
          <a:p>
            <a:pPr marL="0" indent="0">
              <a:buNone/>
            </a:pPr>
            <a:r>
              <a:rPr lang="fi-FI" sz="2000" dirty="0"/>
              <a:t>Avustus</a:t>
            </a:r>
          </a:p>
          <a:p>
            <a:pPr marL="0" indent="0">
              <a:buNone/>
            </a:pPr>
            <a:r>
              <a:rPr lang="fi-FI" sz="2000" dirty="0"/>
              <a:t>Korkotukilainan korkotuki</a:t>
            </a:r>
          </a:p>
          <a:p>
            <a:pPr marL="0" indent="0">
              <a:buNone/>
            </a:pPr>
            <a:r>
              <a:rPr lang="fi-FI" sz="2000" dirty="0"/>
              <a:t>		laina-aika max 25 vuotta, korkotuen määrä 3 prosenttiyksikköä, 					asiakas maksaa vähintään 1 % korkoa, korkotuen tukitaso max 50 %, 				pankilta saatu luottolupaus hakemuksen liitteeksi</a:t>
            </a:r>
          </a:p>
          <a:p>
            <a:pPr marL="0" indent="0">
              <a:buNone/>
            </a:pPr>
            <a:r>
              <a:rPr lang="fi-FI" sz="2000" dirty="0"/>
              <a:t>Valtiontakaus </a:t>
            </a:r>
          </a:p>
          <a:p>
            <a:pPr marL="0" indent="0">
              <a:buNone/>
            </a:pPr>
            <a:r>
              <a:rPr lang="fi-FI" sz="2000" dirty="0"/>
              <a:t>		kun omat vakuudet ei riitä, vastavakuus asetettava, yritystoimintaan 				ei saa sisältyä merkittäviä riskejä, takausmaksu, max 800 000 					e/hanke ja 80 % kohteena olevan lainan määrästä</a:t>
            </a:r>
          </a:p>
          <a:p>
            <a:pPr marL="0" indent="0">
              <a:buNone/>
            </a:pPr>
            <a:r>
              <a:rPr lang="fi-FI" sz="2000" b="0" i="0" dirty="0">
                <a:solidFill>
                  <a:srgbClr val="444444"/>
                </a:solidFill>
                <a:effectLst/>
              </a:rPr>
              <a:t>Tuotantorakennuksen uudisrakentamiseen, laajentamiseen tai peruskorjaamiseen ei myönnetä tukea, jos hakemuksen perusteella tuen määrä olisi enintään 7 000 euroa. Muissa toimenpiteissä vastaava määrä on 3 000 euroa.</a:t>
            </a:r>
          </a:p>
          <a:p>
            <a:pPr marL="0" indent="0">
              <a:buNone/>
            </a:pPr>
            <a:r>
              <a:rPr lang="fi-FI" dirty="0">
                <a:solidFill>
                  <a:srgbClr val="444444"/>
                </a:solidFill>
              </a:rPr>
              <a:t>Tukimäärä max 1 500 000 e/maatila kolmen verovuoden jaksolla. Tästä määrästä voi kohdistua kilpailukykyinvestointeihin max 1 200 000 e/maatila kolmen verovuoden aikana.</a:t>
            </a:r>
            <a:endParaRPr lang="fi-FI" sz="2000" b="0" i="0" dirty="0">
              <a:solidFill>
                <a:srgbClr val="444444"/>
              </a:solidFill>
              <a:effectLst/>
            </a:endParaRPr>
          </a:p>
          <a:p>
            <a:pPr marL="0" indent="0">
              <a:buNone/>
            </a:pPr>
            <a:endParaRPr lang="fi-FI" dirty="0"/>
          </a:p>
        </p:txBody>
      </p:sp>
      <p:sp>
        <p:nvSpPr>
          <p:cNvPr id="3" name="Otsikko 2">
            <a:extLst>
              <a:ext uri="{FF2B5EF4-FFF2-40B4-BE49-F238E27FC236}">
                <a16:creationId xmlns:a16="http://schemas.microsoft.com/office/drawing/2014/main" id="{6A1B2FF9-152D-7307-425A-25E9CF989991}"/>
              </a:ext>
            </a:extLst>
          </p:cNvPr>
          <p:cNvSpPr>
            <a:spLocks noGrp="1"/>
          </p:cNvSpPr>
          <p:nvPr>
            <p:ph type="title"/>
          </p:nvPr>
        </p:nvSpPr>
        <p:spPr/>
        <p:txBody>
          <a:bodyPr/>
          <a:lstStyle/>
          <a:p>
            <a:r>
              <a:rPr lang="fi-FI" dirty="0"/>
              <a:t>				Tukimuodot</a:t>
            </a:r>
          </a:p>
        </p:txBody>
      </p:sp>
    </p:spTree>
    <p:extLst>
      <p:ext uri="{BB962C8B-B14F-4D97-AF65-F5344CB8AC3E}">
        <p14:creationId xmlns:p14="http://schemas.microsoft.com/office/powerpoint/2010/main" val="194976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127A94A9-0F68-BC52-3C5B-8A4027F2FB8F}"/>
              </a:ext>
            </a:extLst>
          </p:cNvPr>
          <p:cNvSpPr>
            <a:spLocks noGrp="1"/>
          </p:cNvSpPr>
          <p:nvPr>
            <p:ph type="title"/>
          </p:nvPr>
        </p:nvSpPr>
        <p:spPr/>
        <p:txBody>
          <a:bodyPr>
            <a:normAutofit/>
          </a:bodyPr>
          <a:lstStyle/>
          <a:p>
            <a:r>
              <a:rPr lang="en-US" dirty="0"/>
              <a:t>	</a:t>
            </a:r>
            <a:r>
              <a:rPr lang="en-US" sz="3600" dirty="0">
                <a:solidFill>
                  <a:schemeClr val="tx1"/>
                </a:solidFill>
              </a:rPr>
              <a:t>Tuettavat investoinnit</a:t>
            </a:r>
            <a:endParaRPr lang="fi-FI" sz="3600" dirty="0">
              <a:solidFill>
                <a:schemeClr val="tx1"/>
              </a:solidFill>
            </a:endParaRPr>
          </a:p>
        </p:txBody>
      </p:sp>
      <p:sp>
        <p:nvSpPr>
          <p:cNvPr id="4" name="Tekstin paikkamerkki 3">
            <a:extLst>
              <a:ext uri="{FF2B5EF4-FFF2-40B4-BE49-F238E27FC236}">
                <a16:creationId xmlns:a16="http://schemas.microsoft.com/office/drawing/2014/main" id="{049447C7-D5F7-2B1B-4EDC-E9EF3716E137}"/>
              </a:ext>
            </a:extLst>
          </p:cNvPr>
          <p:cNvSpPr>
            <a:spLocks noGrp="1"/>
          </p:cNvSpPr>
          <p:nvPr>
            <p:ph type="body" sz="half" idx="2"/>
          </p:nvPr>
        </p:nvSpPr>
        <p:spPr>
          <a:noFill/>
        </p:spPr>
        <p:txBody>
          <a:bodyPr/>
          <a:lstStyle/>
          <a:p>
            <a:pPr marL="0" indent="0" algn="l">
              <a:buNone/>
            </a:pPr>
            <a:r>
              <a:rPr lang="fi-FI" sz="2000" b="0" i="0" u="none" strike="noStrike" baseline="0" dirty="0"/>
              <a:t>1) maatilojen kilpailukykyä kehittävät ja tiloja nykyaikaistavat investoinnit </a:t>
            </a:r>
          </a:p>
          <a:p>
            <a:pPr marL="0" indent="0" algn="l">
              <a:buNone/>
            </a:pPr>
            <a:r>
              <a:rPr lang="fi-FI" sz="2000" b="0" i="0" u="none" strike="noStrike" baseline="0" dirty="0"/>
              <a:t>2) ympäristön tilaa ja kestävää tuotantotapaa edistävät investoinnit </a:t>
            </a:r>
          </a:p>
          <a:p>
            <a:pPr marL="0" indent="0" algn="l">
              <a:buNone/>
            </a:pPr>
            <a:r>
              <a:rPr lang="fi-FI" sz="2000" b="0" i="0" u="none" strike="noStrike" baseline="0" dirty="0"/>
              <a:t>3) maatilojen energiainvestoinnit </a:t>
            </a:r>
          </a:p>
          <a:p>
            <a:pPr marL="0" indent="0" algn="l">
              <a:buNone/>
            </a:pPr>
            <a:r>
              <a:rPr lang="fi-FI" sz="2000" b="0" i="0" u="none" strike="noStrike" baseline="0" dirty="0"/>
              <a:t>4) eläinten hyvinvointia ja bioturvallisuutta edistävät investoinnit</a:t>
            </a:r>
            <a:endParaRPr lang="en-US" sz="2000" dirty="0"/>
          </a:p>
          <a:p>
            <a:pPr marL="0" indent="0">
              <a:buNone/>
            </a:pPr>
            <a:endParaRPr lang="fi-FI" dirty="0"/>
          </a:p>
        </p:txBody>
      </p:sp>
      <p:sp>
        <p:nvSpPr>
          <p:cNvPr id="5" name="Tekstin paikkamerkki 4">
            <a:extLst>
              <a:ext uri="{FF2B5EF4-FFF2-40B4-BE49-F238E27FC236}">
                <a16:creationId xmlns:a16="http://schemas.microsoft.com/office/drawing/2014/main" id="{2E1017BE-C40E-3DB7-18A6-490AA1BC3BB1}"/>
              </a:ext>
            </a:extLst>
          </p:cNvPr>
          <p:cNvSpPr>
            <a:spLocks noGrp="1"/>
          </p:cNvSpPr>
          <p:nvPr>
            <p:ph sz="quarter" idx="23"/>
          </p:nvPr>
        </p:nvSpPr>
        <p:spPr>
          <a:solidFill>
            <a:srgbClr val="B1DFC5"/>
          </a:solidFill>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b="1" dirty="0"/>
              <a:t>Kilpailukykyä kehittäviä ja tiloja nykyaikaistavia investointeja koskee </a:t>
            </a:r>
            <a:r>
              <a:rPr lang="en-US" b="1" dirty="0" err="1"/>
              <a:t>liiketoimintasuunnitelmavaatimus</a:t>
            </a:r>
            <a:r>
              <a:rPr lang="en-US" b="1" dirty="0"/>
              <a:t>, yrittäjätulovaatimus ja ammattitaitovaatimus</a:t>
            </a:r>
            <a:r>
              <a:rPr lang="en-US" dirty="0"/>
              <a:t>.</a:t>
            </a:r>
          </a:p>
          <a:p>
            <a:pPr marL="0" indent="0">
              <a:buNone/>
            </a:pPr>
            <a:endParaRPr lang="en-US" dirty="0"/>
          </a:p>
          <a:p>
            <a:pPr marL="0" indent="0">
              <a:buNone/>
            </a:pPr>
            <a:endParaRPr lang="en-US" dirty="0"/>
          </a:p>
          <a:p>
            <a:pPr marL="0" indent="0">
              <a:buNone/>
            </a:pPr>
            <a:r>
              <a:rPr lang="en-US" dirty="0"/>
              <a:t>Jako neljään ryhmään Suomen CAP-</a:t>
            </a:r>
            <a:r>
              <a:rPr lang="en-US" dirty="0" err="1"/>
              <a:t>suunnitelman</a:t>
            </a:r>
            <a:r>
              <a:rPr lang="en-US" dirty="0"/>
              <a:t> mukaisesti.</a:t>
            </a:r>
          </a:p>
          <a:p>
            <a:pPr marL="0" indent="0">
              <a:buNone/>
            </a:pPr>
            <a:endParaRPr lang="fi-FI" dirty="0"/>
          </a:p>
        </p:txBody>
      </p:sp>
    </p:spTree>
    <p:extLst>
      <p:ext uri="{BB962C8B-B14F-4D97-AF65-F5344CB8AC3E}">
        <p14:creationId xmlns:p14="http://schemas.microsoft.com/office/powerpoint/2010/main" val="3978990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DC3E549-22C3-0D09-678A-E9D1FE72DF10}"/>
              </a:ext>
            </a:extLst>
          </p:cNvPr>
          <p:cNvSpPr>
            <a:spLocks noGrp="1"/>
          </p:cNvSpPr>
          <p:nvPr>
            <p:ph type="body" sz="quarter" idx="22"/>
          </p:nvPr>
        </p:nvSpPr>
        <p:spPr/>
        <p:txBody>
          <a:bodyPr>
            <a:normAutofit lnSpcReduction="10000"/>
          </a:bodyPr>
          <a:lstStyle/>
          <a:p>
            <a:pPr marL="0" indent="0">
              <a:buNone/>
            </a:pPr>
            <a:r>
              <a:rPr lang="fi-FI" sz="2000" dirty="0"/>
              <a:t>Lypsykarjatalouden rakentamisinvestoinnit (uudisrakennus, laajennus, peruskorjaus). </a:t>
            </a:r>
          </a:p>
          <a:p>
            <a:pPr marL="0" indent="0">
              <a:buNone/>
            </a:pPr>
            <a:r>
              <a:rPr lang="fi-FI" sz="2000" dirty="0"/>
              <a:t>Uusien pihattorakennusten yhteydessä on oltava jaloittelutarha tai laidun.</a:t>
            </a:r>
          </a:p>
          <a:p>
            <a:pPr marL="0" indent="0">
              <a:buNone/>
            </a:pPr>
            <a:r>
              <a:rPr lang="fi-FI" sz="2000" dirty="0"/>
              <a:t>Parsinavetoissa tukea myönnetään peruskorjaukseen edellyttäen että parsipaikat ei lisäänny.</a:t>
            </a:r>
          </a:p>
          <a:p>
            <a:pPr marL="0" indent="0">
              <a:buNone/>
            </a:pPr>
            <a:r>
              <a:rPr lang="fi-FI" sz="2000" i="1" dirty="0"/>
              <a:t>”Nautakarjataloudessa tukea myönnetään vain emolehmiin perustuvan tuotannon rakentamisinvestointeihin. Muussa nautakarjataloudessa tukea voidaan myöntää peruskorjaukseen edellyttäen että tuotantorakennuksen pinta-ala tai tilavuus ei kasva.” </a:t>
            </a:r>
            <a:r>
              <a:rPr lang="fi-FI" dirty="0"/>
              <a:t>Muutos 16.3.2024 alkaen.</a:t>
            </a:r>
            <a:endParaRPr lang="fi-FI" sz="2000" dirty="0"/>
          </a:p>
          <a:p>
            <a:pPr marL="0" indent="0" algn="l">
              <a:buNone/>
            </a:pPr>
            <a:r>
              <a:rPr lang="fi-FI" sz="2000" b="0" i="0" u="none" strike="noStrike" baseline="0" dirty="0"/>
              <a:t>Kotieläinrakennusten uudisrakentamiseen tai laajentamiseen myönnettävän tuen ehtona on riittävän varavoimajärjestelmän olemassaolo rakennuksen valmistuttua.</a:t>
            </a:r>
          </a:p>
          <a:p>
            <a:pPr marL="0" indent="0">
              <a:buNone/>
            </a:pPr>
            <a:r>
              <a:rPr lang="fi-FI" dirty="0"/>
              <a:t>Selvitä metsäkatoasetuksen vaikutukset hankkeeseesi jos rakennuspaikan alta joudutaan kaatamaan metsää/puita.</a:t>
            </a:r>
          </a:p>
        </p:txBody>
      </p:sp>
      <p:sp>
        <p:nvSpPr>
          <p:cNvPr id="3" name="Otsikko 2">
            <a:extLst>
              <a:ext uri="{FF2B5EF4-FFF2-40B4-BE49-F238E27FC236}">
                <a16:creationId xmlns:a16="http://schemas.microsoft.com/office/drawing/2014/main" id="{36ECAE2E-EC02-C4C6-E3A1-060B7E454D66}"/>
              </a:ext>
            </a:extLst>
          </p:cNvPr>
          <p:cNvSpPr>
            <a:spLocks noGrp="1"/>
          </p:cNvSpPr>
          <p:nvPr>
            <p:ph type="title"/>
          </p:nvPr>
        </p:nvSpPr>
        <p:spPr/>
        <p:txBody>
          <a:bodyPr>
            <a:normAutofit fontScale="90000"/>
          </a:bodyPr>
          <a:lstStyle/>
          <a:p>
            <a:r>
              <a:rPr lang="fi-FI" sz="3200" dirty="0"/>
              <a:t>Investoinnit maatilojen kilpailukyvyn kehittämiseen 				Lypsy- ja nautakarjatalous</a:t>
            </a:r>
            <a:endParaRPr lang="fi-FI" dirty="0"/>
          </a:p>
        </p:txBody>
      </p:sp>
    </p:spTree>
    <p:extLst>
      <p:ext uri="{BB962C8B-B14F-4D97-AF65-F5344CB8AC3E}">
        <p14:creationId xmlns:p14="http://schemas.microsoft.com/office/powerpoint/2010/main" val="3132653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5637EAD2-2993-9FFC-A42F-02DA93C4758D}"/>
              </a:ext>
            </a:extLst>
          </p:cNvPr>
          <p:cNvSpPr>
            <a:spLocks noGrp="1"/>
          </p:cNvSpPr>
          <p:nvPr>
            <p:ph type="body" sz="quarter" idx="22"/>
          </p:nvPr>
        </p:nvSpPr>
        <p:spPr/>
        <p:txBody>
          <a:bodyPr/>
          <a:lstStyle/>
          <a:p>
            <a:pPr marL="0" indent="0" algn="l">
              <a:buNone/>
            </a:pPr>
            <a:r>
              <a:rPr lang="fi-FI" sz="2000" b="0" i="0" u="none" strike="noStrike" baseline="0" dirty="0"/>
              <a:t>Sikatalouden rakentamisinvestoinnit (uudisrakennus, laajennus, peruskorjaus).</a:t>
            </a:r>
          </a:p>
          <a:p>
            <a:pPr marL="0" indent="0" algn="l">
              <a:buNone/>
            </a:pPr>
            <a:r>
              <a:rPr lang="fi-FI" sz="2000" b="0" i="0" u="none" strike="noStrike" baseline="0" dirty="0"/>
              <a:t>Emakkosikalan uudisrakennukseen tai laajennukseen tukea voidaan myöntää, jos investoinnin kohteena olevassa sikalassa tai sen laajennusosassa on käytössä vapaaporsitus ts. vapaaporsitusvaatimus tulee kun emakkopaikkoja lisätään. </a:t>
            </a:r>
          </a:p>
          <a:p>
            <a:pPr marL="0" indent="0" algn="l">
              <a:buNone/>
            </a:pPr>
            <a:r>
              <a:rPr lang="fi-FI" sz="2000" b="0" i="0" u="none" strike="noStrike" baseline="0" dirty="0"/>
              <a:t>Emakkosikalan peruskorjaukseen voidaan myöntää tukea, jos porsitushäkkien lukumäärää ei lisätä. Esim. laajennusosaa voidaan tukea vaikka vanhassa osassa olisikin porsitushäkit, jos uudessa on vapaaporsitus, lihasikaosastoja voidaan tukea vaikka emakko-osastossa olisi porsitushäkit. </a:t>
            </a:r>
          </a:p>
          <a:p>
            <a:pPr marL="0" indent="0" algn="l">
              <a:buNone/>
            </a:pPr>
            <a:endParaRPr lang="fi-FI" sz="2000" b="0" i="0" u="none" strike="noStrike" baseline="0" dirty="0"/>
          </a:p>
          <a:p>
            <a:pPr marL="0" indent="0" algn="l">
              <a:buNone/>
            </a:pPr>
            <a:r>
              <a:rPr lang="fi-FI" sz="2000" dirty="0"/>
              <a:t>Vaatimusten taustalla on eläinten hyvinvointia koskeva uusi lainsäädäntö.</a:t>
            </a:r>
            <a:endParaRPr lang="fi-FI" sz="2000" b="0" i="0" u="none" strike="noStrike" baseline="0" dirty="0"/>
          </a:p>
          <a:p>
            <a:pPr marL="0" indent="0">
              <a:buNone/>
            </a:pPr>
            <a:endParaRPr lang="fi-FI" dirty="0"/>
          </a:p>
        </p:txBody>
      </p:sp>
      <p:sp>
        <p:nvSpPr>
          <p:cNvPr id="3" name="Otsikko 2">
            <a:extLst>
              <a:ext uri="{FF2B5EF4-FFF2-40B4-BE49-F238E27FC236}">
                <a16:creationId xmlns:a16="http://schemas.microsoft.com/office/drawing/2014/main" id="{55027FB7-30D2-9ACA-D6E9-38AF704FCD46}"/>
              </a:ext>
            </a:extLst>
          </p:cNvPr>
          <p:cNvSpPr>
            <a:spLocks noGrp="1"/>
          </p:cNvSpPr>
          <p:nvPr>
            <p:ph type="title"/>
          </p:nvPr>
        </p:nvSpPr>
        <p:spPr/>
        <p:txBody>
          <a:bodyPr>
            <a:normAutofit fontScale="90000"/>
          </a:bodyPr>
          <a:lstStyle/>
          <a:p>
            <a:r>
              <a:rPr lang="fi-FI" sz="3200" dirty="0"/>
              <a:t>Investoinnit maatilojen kilpailukyvyn kehittämiseen 						Sikatalous</a:t>
            </a:r>
            <a:endParaRPr lang="fi-FI" dirty="0"/>
          </a:p>
        </p:txBody>
      </p:sp>
    </p:spTree>
    <p:extLst>
      <p:ext uri="{BB962C8B-B14F-4D97-AF65-F5344CB8AC3E}">
        <p14:creationId xmlns:p14="http://schemas.microsoft.com/office/powerpoint/2010/main" val="1848232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469FC05-FF7B-5919-1617-B15D6EC51E9B}"/>
              </a:ext>
            </a:extLst>
          </p:cNvPr>
          <p:cNvSpPr>
            <a:spLocks noGrp="1"/>
          </p:cNvSpPr>
          <p:nvPr>
            <p:ph type="body" sz="quarter" idx="22"/>
          </p:nvPr>
        </p:nvSpPr>
        <p:spPr/>
        <p:txBody>
          <a:bodyPr>
            <a:normAutofit/>
          </a:bodyPr>
          <a:lstStyle/>
          <a:p>
            <a:pPr marL="0" indent="0">
              <a:buNone/>
            </a:pPr>
            <a:r>
              <a:rPr lang="fi-FI" sz="2000" dirty="0"/>
              <a:t>S</a:t>
            </a:r>
            <a:r>
              <a:rPr lang="fi-FI" sz="2000" b="0" i="0" u="none" strike="noStrike" baseline="0" dirty="0"/>
              <a:t>iipikarjanlihan tuotannon rakentamisinvestoinnit (uudisrakennus, laajennus, peruskorjaus).</a:t>
            </a:r>
          </a:p>
          <a:p>
            <a:pPr marL="0" indent="0">
              <a:buNone/>
            </a:pPr>
            <a:r>
              <a:rPr lang="fi-FI" sz="2000" dirty="0"/>
              <a:t>L</a:t>
            </a:r>
            <a:r>
              <a:rPr lang="fi-FI" sz="2000" b="0" i="0" u="none" strike="noStrike" baseline="0" dirty="0"/>
              <a:t>ammas- ja vuohitalouden rakentamisinvestoinnit (uudisrakennus, laajennus, peruskorjaus).</a:t>
            </a:r>
            <a:endParaRPr lang="fi-FI" sz="2000" dirty="0"/>
          </a:p>
          <a:p>
            <a:pPr marL="0" indent="0" algn="l">
              <a:buNone/>
            </a:pPr>
            <a:r>
              <a:rPr lang="fi-FI" sz="2000" dirty="0"/>
              <a:t>H</a:t>
            </a:r>
            <a:r>
              <a:rPr lang="fi-FI" sz="2000" b="0" i="0" u="none" strike="noStrike" baseline="0" dirty="0"/>
              <a:t>evosten kasvattamisessa tarvittavat rakentamisinvestoinnit (uudisrakennus, laajennus, peruskorjaus).</a:t>
            </a:r>
          </a:p>
          <a:p>
            <a:pPr marL="0" indent="0" algn="l">
              <a:buNone/>
            </a:pPr>
            <a:r>
              <a:rPr lang="fi-FI" sz="2000" b="0" i="0" u="none" strike="noStrike" baseline="0" dirty="0"/>
              <a:t>Tukea ei myönnetä investointiin, joka liittyy hevostalouden palvelutoimintaan. Näitä investointeja esim. maneesit voidaan tukea maatalouden yritystuen kautta.</a:t>
            </a:r>
            <a:endParaRPr lang="fi-FI" dirty="0"/>
          </a:p>
          <a:p>
            <a:pPr marL="0" indent="0" algn="l">
              <a:buNone/>
            </a:pPr>
            <a:r>
              <a:rPr lang="fi-FI" sz="2000" b="0" i="0" u="none" strike="noStrike" baseline="0" dirty="0"/>
              <a:t>Tukea ei myönnetä kananmunantuotantoon. Kohtien 2-4 investoinnit ovat kuitenkin mahdollisia.</a:t>
            </a:r>
          </a:p>
          <a:p>
            <a:pPr marL="0" indent="0" algn="l">
              <a:buNone/>
            </a:pPr>
            <a:r>
              <a:rPr lang="fi-FI" sz="2000" b="0" i="0" u="none" strike="noStrike" baseline="0" dirty="0"/>
              <a:t>Turkistuotantoon ei myönnetä tukea lainkaan. Muuto</a:t>
            </a:r>
            <a:r>
              <a:rPr lang="fi-FI" dirty="0"/>
              <a:t>s 16.3.2024 alkaen, haku aukeaa bioturvallisuutta edistäviin investointeihin 2 vuoden ajaksi.</a:t>
            </a:r>
            <a:endParaRPr lang="fi-FI" sz="2000" b="0" i="0" u="none" strike="noStrike" baseline="0" dirty="0"/>
          </a:p>
          <a:p>
            <a:pPr marL="0" indent="0">
              <a:buNone/>
            </a:pPr>
            <a:endParaRPr lang="fi-FI" dirty="0"/>
          </a:p>
        </p:txBody>
      </p:sp>
      <p:sp>
        <p:nvSpPr>
          <p:cNvPr id="3" name="Otsikko 2">
            <a:extLst>
              <a:ext uri="{FF2B5EF4-FFF2-40B4-BE49-F238E27FC236}">
                <a16:creationId xmlns:a16="http://schemas.microsoft.com/office/drawing/2014/main" id="{71FC39EC-4911-F6A5-2C50-2BDF3D06E4B5}"/>
              </a:ext>
            </a:extLst>
          </p:cNvPr>
          <p:cNvSpPr>
            <a:spLocks noGrp="1"/>
          </p:cNvSpPr>
          <p:nvPr>
            <p:ph type="title"/>
          </p:nvPr>
        </p:nvSpPr>
        <p:spPr/>
        <p:txBody>
          <a:bodyPr>
            <a:normAutofit/>
          </a:bodyPr>
          <a:lstStyle/>
          <a:p>
            <a:r>
              <a:rPr lang="fi-FI" sz="2400" dirty="0"/>
              <a:t>Investoinnit maatilojen kilpailukyvyn kehittämiseen 	Lihasiipikarjatalous, </a:t>
            </a:r>
            <a:r>
              <a:rPr lang="fi-FI" sz="2400" dirty="0" err="1"/>
              <a:t>Lammas-ja</a:t>
            </a:r>
            <a:r>
              <a:rPr lang="fi-FI" sz="2400" dirty="0"/>
              <a:t> vuohitalous, Hevostalous</a:t>
            </a:r>
          </a:p>
        </p:txBody>
      </p:sp>
    </p:spTree>
    <p:extLst>
      <p:ext uri="{BB962C8B-B14F-4D97-AF65-F5344CB8AC3E}">
        <p14:creationId xmlns:p14="http://schemas.microsoft.com/office/powerpoint/2010/main" val="1385916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18DE6E7-3854-7645-F2C4-FD08E7352E9D}"/>
              </a:ext>
            </a:extLst>
          </p:cNvPr>
          <p:cNvSpPr>
            <a:spLocks noGrp="1"/>
          </p:cNvSpPr>
          <p:nvPr>
            <p:ph type="body" sz="quarter" idx="22"/>
          </p:nvPr>
        </p:nvSpPr>
        <p:spPr/>
        <p:txBody>
          <a:bodyPr/>
          <a:lstStyle/>
          <a:p>
            <a:pPr marL="0" indent="0" algn="l">
              <a:buNone/>
            </a:pPr>
            <a:r>
              <a:rPr lang="fi-FI" sz="2000" b="0" i="0" u="none" strike="noStrike" baseline="0" dirty="0"/>
              <a:t>Tukea voidaan myöntää mehiläistaloudessa tarvittavaan rakentamisinvestointiin ja koneen tai laitteen hankintaan.</a:t>
            </a:r>
          </a:p>
          <a:p>
            <a:pPr marL="0" indent="0" algn="l">
              <a:buNone/>
            </a:pPr>
            <a:r>
              <a:rPr lang="fi-FI" sz="2000" dirty="0"/>
              <a:t>Mehiläistaloudessa tuen ehtona aiemmin ollut vähintään 80 mehiläispesän vaatimus poistuu ja tilalle tulee liiketoimintasuunnitelman laatiminen.</a:t>
            </a:r>
          </a:p>
          <a:p>
            <a:pPr marL="0" indent="0" algn="l">
              <a:buNone/>
            </a:pPr>
            <a:endParaRPr lang="fi-FI" sz="2000" b="0" i="0" u="none" strike="noStrike" baseline="0" dirty="0"/>
          </a:p>
          <a:p>
            <a:pPr marL="0" indent="0" algn="l">
              <a:buNone/>
            </a:pPr>
            <a:r>
              <a:rPr lang="fi-FI" sz="2000" b="0" i="0" u="none" strike="noStrike" baseline="0" dirty="0"/>
              <a:t>Tukea voidaan myöntää kasvihuonetuotannossa tarvittavaan rakentamisinvestointiin ja </a:t>
            </a:r>
            <a:r>
              <a:rPr lang="fi-FI" sz="2000" b="1" i="0" u="none" strike="noStrike" baseline="0" dirty="0"/>
              <a:t>elintarvikekäyttöön viljeltävän puutarhakasvin </a:t>
            </a:r>
            <a:r>
              <a:rPr lang="fi-FI" sz="2000" b="0" i="0" u="none" strike="noStrike" baseline="0" dirty="0"/>
              <a:t>tuotannossa tarvittavan kasvutunnelin hankintaan.</a:t>
            </a:r>
          </a:p>
          <a:p>
            <a:pPr marL="0" indent="0" algn="l">
              <a:buNone/>
            </a:pPr>
            <a:r>
              <a:rPr lang="fi-FI" sz="2000" b="0" i="0" u="none" strike="noStrike" baseline="0" dirty="0">
                <a:solidFill>
                  <a:srgbClr val="000000"/>
                </a:solidFill>
              </a:rPr>
              <a:t>Myös kasvuhuoneviljelyyn, joka on yksi muoto kasvihuoneviljelystä, liittyvien investointien tukeminen sisältyy mukaan tuettaviin investointeihin.</a:t>
            </a:r>
          </a:p>
          <a:p>
            <a:pPr marL="0" indent="0">
              <a:buNone/>
            </a:pPr>
            <a:endParaRPr lang="fi-FI" dirty="0"/>
          </a:p>
        </p:txBody>
      </p:sp>
      <p:sp>
        <p:nvSpPr>
          <p:cNvPr id="3" name="Otsikko 2">
            <a:extLst>
              <a:ext uri="{FF2B5EF4-FFF2-40B4-BE49-F238E27FC236}">
                <a16:creationId xmlns:a16="http://schemas.microsoft.com/office/drawing/2014/main" id="{812BEFE3-0F0E-8A79-CEDF-0FC8366B3BF7}"/>
              </a:ext>
            </a:extLst>
          </p:cNvPr>
          <p:cNvSpPr>
            <a:spLocks noGrp="1"/>
          </p:cNvSpPr>
          <p:nvPr>
            <p:ph type="title"/>
          </p:nvPr>
        </p:nvSpPr>
        <p:spPr/>
        <p:txBody>
          <a:bodyPr>
            <a:normAutofit fontScale="90000"/>
          </a:bodyPr>
          <a:lstStyle/>
          <a:p>
            <a:r>
              <a:rPr lang="fi-FI" sz="3200" dirty="0"/>
              <a:t>Investoinnit maatilojen kilpailukyvyn kehittämiseen 			Mehiläistalous ja Kasvihuonetuotanto</a:t>
            </a:r>
            <a:endParaRPr lang="fi-FI" dirty="0"/>
          </a:p>
        </p:txBody>
      </p:sp>
    </p:spTree>
    <p:extLst>
      <p:ext uri="{BB962C8B-B14F-4D97-AF65-F5344CB8AC3E}">
        <p14:creationId xmlns:p14="http://schemas.microsoft.com/office/powerpoint/2010/main" val="2056475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083C398F-22D6-7E0A-9138-5ABC0A96E9BC}"/>
              </a:ext>
            </a:extLst>
          </p:cNvPr>
          <p:cNvSpPr>
            <a:spLocks noGrp="1"/>
          </p:cNvSpPr>
          <p:nvPr>
            <p:ph type="body" sz="quarter" idx="22"/>
          </p:nvPr>
        </p:nvSpPr>
        <p:spPr/>
        <p:txBody>
          <a:bodyPr/>
          <a:lstStyle/>
          <a:p>
            <a:pPr marL="0" indent="0" algn="l">
              <a:buNone/>
            </a:pPr>
            <a:r>
              <a:rPr lang="fi-FI" sz="2000" b="0" i="0" u="none" strike="noStrike" baseline="0" dirty="0"/>
              <a:t>Tukea voidaan myöntää viljan tai heinän kuivaamiseen tarkoitetun kuivaamon rakentamisinvestointiin sekä viljan vaunukuivurin ja kuivaavan siilon hankintaan.</a:t>
            </a:r>
          </a:p>
          <a:p>
            <a:pPr marL="0" indent="0" algn="l">
              <a:buNone/>
            </a:pPr>
            <a:r>
              <a:rPr lang="fi-FI" sz="2000" b="0" i="0" u="none" strike="noStrike" baseline="0" dirty="0"/>
              <a:t>Tuki kuivaamisessa tarvittavaan lämmöntuotanto- tai puhallinjärjestelmään myönnetään energiainvestointina. Tee siis kaksi erillistä hakemusta Hyrrässä jos haet tukea myös lämmöntuotantojärjestelmään (vain uusiutuva energia, öljy ei ole tuen piirissä).</a:t>
            </a:r>
          </a:p>
          <a:p>
            <a:pPr marL="0" indent="0" algn="l">
              <a:buNone/>
            </a:pPr>
            <a:r>
              <a:rPr lang="fi-FI" sz="2000" dirty="0"/>
              <a:t>Yhteiskuivaamokorotus on poistunut.</a:t>
            </a:r>
          </a:p>
          <a:p>
            <a:pPr marL="0" indent="0" algn="l">
              <a:buNone/>
            </a:pPr>
            <a:r>
              <a:rPr lang="fi-FI" sz="2000" b="0" i="0" u="none" strike="noStrike" baseline="0" dirty="0"/>
              <a:t>Tukea voidaan myöntää maataloustuotannossa välttämättömään tuote-, tuotantopanos- tai tarvikevaraston rakentamisinvestointiin taikka maatalouskoneiden säilytykseen käytettävän varaston rakentamisinvestointiin.</a:t>
            </a:r>
          </a:p>
          <a:p>
            <a:pPr marL="0" indent="0" algn="l">
              <a:buNone/>
            </a:pPr>
            <a:r>
              <a:rPr lang="fi-FI" sz="2000" dirty="0"/>
              <a:t>Varastot tuetaan nyt samalla tukitasolla, erottelu tuotantovarastoihin ja konevarastoihin on poistunut.</a:t>
            </a:r>
            <a:endParaRPr lang="fi-FI" sz="2000" b="0" i="0" u="none" strike="noStrike" baseline="0" dirty="0"/>
          </a:p>
          <a:p>
            <a:pPr marL="0" indent="0">
              <a:buNone/>
            </a:pPr>
            <a:endParaRPr lang="fi-FI" dirty="0"/>
          </a:p>
        </p:txBody>
      </p:sp>
      <p:sp>
        <p:nvSpPr>
          <p:cNvPr id="3" name="Otsikko 2">
            <a:extLst>
              <a:ext uri="{FF2B5EF4-FFF2-40B4-BE49-F238E27FC236}">
                <a16:creationId xmlns:a16="http://schemas.microsoft.com/office/drawing/2014/main" id="{B228E4D1-CAF0-3AD6-135A-243D4EFC645C}"/>
              </a:ext>
            </a:extLst>
          </p:cNvPr>
          <p:cNvSpPr>
            <a:spLocks noGrp="1"/>
          </p:cNvSpPr>
          <p:nvPr>
            <p:ph type="title"/>
          </p:nvPr>
        </p:nvSpPr>
        <p:spPr/>
        <p:txBody>
          <a:bodyPr>
            <a:normAutofit fontScale="90000"/>
          </a:bodyPr>
          <a:lstStyle/>
          <a:p>
            <a:r>
              <a:rPr lang="fi-FI" sz="3200" dirty="0"/>
              <a:t>Investoinnit maatilojen kilpailukyvyn kehittämiseen 				Kuivaamo ja Varastot</a:t>
            </a:r>
            <a:endParaRPr lang="fi-FI" dirty="0"/>
          </a:p>
        </p:txBody>
      </p:sp>
    </p:spTree>
    <p:extLst>
      <p:ext uri="{BB962C8B-B14F-4D97-AF65-F5344CB8AC3E}">
        <p14:creationId xmlns:p14="http://schemas.microsoft.com/office/powerpoint/2010/main" val="471677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A92B47DA-440D-1321-2902-3CB1A95820F2}"/>
              </a:ext>
            </a:extLst>
          </p:cNvPr>
          <p:cNvSpPr>
            <a:spLocks noGrp="1"/>
          </p:cNvSpPr>
          <p:nvPr>
            <p:ph type="body" sz="quarter" idx="22"/>
          </p:nvPr>
        </p:nvSpPr>
        <p:spPr/>
        <p:txBody>
          <a:bodyPr/>
          <a:lstStyle/>
          <a:p>
            <a:pPr marL="0" indent="0" algn="l">
              <a:buNone/>
            </a:pPr>
            <a:r>
              <a:rPr lang="fi-FI" sz="2000" b="0" i="0" u="none" strike="noStrike" baseline="0" dirty="0"/>
              <a:t>Tukea voidaan myöntää maataloustuotteiden myyntikunnostamisessa tarvittavaan rakentamisinvestointiin ja koneen tai laitteen hankintaan (ei kuitenkaan poronlihan myyntikunnostukseen eikä kananmunanpakkaamojen investointeihin).</a:t>
            </a:r>
          </a:p>
          <a:p>
            <a:pPr marL="0" indent="0" algn="l">
              <a:buNone/>
            </a:pPr>
            <a:r>
              <a:rPr lang="fi-FI" sz="2000" dirty="0"/>
              <a:t>T</a:t>
            </a:r>
            <a:r>
              <a:rPr lang="fi-FI" sz="2000" b="0" i="0" u="none" strike="noStrike" baseline="0" dirty="0"/>
              <a:t>uen myöntämisen edellytyksenä on, että:</a:t>
            </a:r>
          </a:p>
          <a:p>
            <a:pPr marL="0" indent="0" algn="l">
              <a:buNone/>
            </a:pPr>
            <a:r>
              <a:rPr lang="fi-FI" sz="2000" b="0" i="0" u="none" strike="noStrike" baseline="0" dirty="0"/>
              <a:t>	1) myyntikunnostamisessa hyödynnetään pääosin tuen kohteena olevan maatilan 	raaka-aineita;</a:t>
            </a:r>
          </a:p>
          <a:p>
            <a:pPr marL="0" indent="0" algn="l">
              <a:buNone/>
            </a:pPr>
            <a:r>
              <a:rPr lang="fi-FI" sz="2000" b="0" i="0" u="none" strike="noStrike" baseline="0" dirty="0"/>
              <a:t>	2) tuotteet valmistetaan myytäviksi jälleenmyyjille tai jatkojalostajille; ja</a:t>
            </a:r>
          </a:p>
          <a:p>
            <a:pPr marL="0" indent="0" algn="l">
              <a:buNone/>
            </a:pPr>
            <a:r>
              <a:rPr lang="fi-FI" sz="2000" b="0" i="0" u="none" strike="noStrike" baseline="0" dirty="0"/>
              <a:t>	3) tuote on myyntikunnostuksen jälkeen edelleen Euroopan unionin toiminnasta 	tehdyn sopimuksen liitteessä I tarkoitettu maataloustuote.</a:t>
            </a:r>
            <a:endParaRPr lang="fi-FI" sz="2000" dirty="0"/>
          </a:p>
          <a:p>
            <a:pPr marL="0" indent="0">
              <a:buNone/>
            </a:pPr>
            <a:endParaRPr lang="fi-FI" dirty="0"/>
          </a:p>
        </p:txBody>
      </p:sp>
      <p:sp>
        <p:nvSpPr>
          <p:cNvPr id="3" name="Otsikko 2">
            <a:extLst>
              <a:ext uri="{FF2B5EF4-FFF2-40B4-BE49-F238E27FC236}">
                <a16:creationId xmlns:a16="http://schemas.microsoft.com/office/drawing/2014/main" id="{2676932F-E3D1-C4D1-9F97-91795AA075B6}"/>
              </a:ext>
            </a:extLst>
          </p:cNvPr>
          <p:cNvSpPr>
            <a:spLocks noGrp="1"/>
          </p:cNvSpPr>
          <p:nvPr>
            <p:ph type="title"/>
          </p:nvPr>
        </p:nvSpPr>
        <p:spPr/>
        <p:txBody>
          <a:bodyPr>
            <a:normAutofit fontScale="90000"/>
          </a:bodyPr>
          <a:lstStyle/>
          <a:p>
            <a:r>
              <a:rPr lang="fi-FI" sz="3200" dirty="0"/>
              <a:t>Investoinnit maatilojen kilpailukyvyn kehittämiseen 					Myyntikunnostus</a:t>
            </a:r>
            <a:endParaRPr lang="fi-FI" dirty="0"/>
          </a:p>
        </p:txBody>
      </p:sp>
    </p:spTree>
    <p:extLst>
      <p:ext uri="{BB962C8B-B14F-4D97-AF65-F5344CB8AC3E}">
        <p14:creationId xmlns:p14="http://schemas.microsoft.com/office/powerpoint/2010/main" val="2266719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E3248C5-56F3-C6FE-646C-3C70BC260753}"/>
              </a:ext>
            </a:extLst>
          </p:cNvPr>
          <p:cNvSpPr>
            <a:spLocks noGrp="1"/>
          </p:cNvSpPr>
          <p:nvPr>
            <p:ph type="body" sz="quarter" idx="22"/>
          </p:nvPr>
        </p:nvSpPr>
        <p:spPr/>
        <p:txBody>
          <a:bodyPr/>
          <a:lstStyle/>
          <a:p>
            <a:pPr marL="0" indent="0" algn="l">
              <a:buNone/>
            </a:pPr>
            <a:r>
              <a:rPr lang="fi-FI" sz="2000" dirty="0"/>
              <a:t>R</a:t>
            </a:r>
            <a:r>
              <a:rPr lang="fi-FI" sz="2000" b="0" i="0" u="none" strike="noStrike" baseline="0" dirty="0"/>
              <a:t>akentamisinvestoinnit tai koneen tai laitteen hankinnat, jonka tarkoituksena on parantaa maatalouden tuotantorakennuksessa työskentelevän henkilön työoloja tai maatilan tuotantohygieniaa.</a:t>
            </a:r>
          </a:p>
          <a:p>
            <a:pPr marL="0" indent="0" algn="l">
              <a:buNone/>
            </a:pPr>
            <a:endParaRPr lang="fi-FI" sz="2000" dirty="0"/>
          </a:p>
          <a:p>
            <a:pPr marL="0" indent="0" algn="l">
              <a:buNone/>
            </a:pPr>
            <a:r>
              <a:rPr lang="fi-FI" dirty="0"/>
              <a:t>Nykyisessä</a:t>
            </a:r>
            <a:r>
              <a:rPr lang="fi-FI" sz="2000" dirty="0"/>
              <a:t> tukijärjestelmässä vaatii liiketoimintasuunnitelman laatimisen ja yrittäjätulovaatimus koskee näitä investointeja (muutos edelliseen rahoituskauteen nähden).</a:t>
            </a:r>
          </a:p>
          <a:p>
            <a:pPr marL="0" indent="0" algn="l">
              <a:buNone/>
            </a:pPr>
            <a:r>
              <a:rPr lang="fi-FI" sz="2000" b="0" i="0" u="none" strike="noStrike" baseline="0" dirty="0"/>
              <a:t>Esimerkiksi työtä helpottavat rehun- ja kuivikkeenjakolaitteet tai lannanpoistossa käytettävät laitteet, käsittelyhäkit, puhdistusrobotit tai tuotantopihan asfaltointi (max 2 500m2).</a:t>
            </a:r>
          </a:p>
          <a:p>
            <a:pPr marL="0" indent="0">
              <a:buNone/>
            </a:pPr>
            <a:endParaRPr lang="fi-FI" dirty="0"/>
          </a:p>
        </p:txBody>
      </p:sp>
      <p:sp>
        <p:nvSpPr>
          <p:cNvPr id="3" name="Otsikko 2">
            <a:extLst>
              <a:ext uri="{FF2B5EF4-FFF2-40B4-BE49-F238E27FC236}">
                <a16:creationId xmlns:a16="http://schemas.microsoft.com/office/drawing/2014/main" id="{1BE172D0-FC3B-DF1B-DEC4-710845B333B6}"/>
              </a:ext>
            </a:extLst>
          </p:cNvPr>
          <p:cNvSpPr>
            <a:spLocks noGrp="1"/>
          </p:cNvSpPr>
          <p:nvPr>
            <p:ph type="title"/>
          </p:nvPr>
        </p:nvSpPr>
        <p:spPr/>
        <p:txBody>
          <a:bodyPr>
            <a:normAutofit/>
          </a:bodyPr>
          <a:lstStyle/>
          <a:p>
            <a:r>
              <a:rPr lang="fi-FI" sz="2400" dirty="0"/>
              <a:t>Investoinnit maatilojen kilpailukyvyn kehittämiseen </a:t>
            </a:r>
            <a:br>
              <a:rPr lang="fi-FI" sz="2400" dirty="0"/>
            </a:br>
            <a:r>
              <a:rPr lang="fi-FI" sz="2400" dirty="0"/>
              <a:t>	Työympäristöä ja tuotantohygieniaa edistävät investoinnit</a:t>
            </a:r>
          </a:p>
        </p:txBody>
      </p:sp>
    </p:spTree>
    <p:extLst>
      <p:ext uri="{BB962C8B-B14F-4D97-AF65-F5344CB8AC3E}">
        <p14:creationId xmlns:p14="http://schemas.microsoft.com/office/powerpoint/2010/main" val="85747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D6D2363-48F1-222A-7FE2-6476A2441A0E}"/>
              </a:ext>
            </a:extLst>
          </p:cNvPr>
          <p:cNvSpPr>
            <a:spLocks noGrp="1"/>
          </p:cNvSpPr>
          <p:nvPr>
            <p:ph type="body" sz="quarter" idx="22"/>
          </p:nvPr>
        </p:nvSpPr>
        <p:spPr/>
        <p:txBody>
          <a:bodyPr>
            <a:normAutofit fontScale="92500" lnSpcReduction="10000"/>
          </a:bodyPr>
          <a:lstStyle/>
          <a:p>
            <a:pPr marL="0" indent="0" algn="l">
              <a:buNone/>
            </a:pPr>
            <a:r>
              <a:rPr lang="fi-FI" sz="2000" b="0" i="0" u="none" strike="noStrike" baseline="0" dirty="0"/>
              <a:t>Investointi edistää ympäristöystävällisemmän tuotantotavan ja teknologian käyttöön ottoa. </a:t>
            </a:r>
          </a:p>
          <a:p>
            <a:pPr marL="0" indent="0" algn="l">
              <a:buNone/>
            </a:pPr>
            <a:r>
              <a:rPr lang="fi-FI" sz="2000" b="0" i="0" u="none" strike="noStrike" baseline="0" dirty="0"/>
              <a:t>Investoinnilla on oltava myönteinen vaikutus:</a:t>
            </a:r>
          </a:p>
          <a:p>
            <a:pPr marL="0" indent="0" algn="l">
              <a:buNone/>
            </a:pPr>
            <a:r>
              <a:rPr lang="fi-FI" sz="2000" b="0" i="0" u="none" strike="noStrike" baseline="0" dirty="0"/>
              <a:t>	1) maan kasvukuntoon;</a:t>
            </a:r>
          </a:p>
          <a:p>
            <a:pPr marL="0" indent="0" algn="l">
              <a:buNone/>
            </a:pPr>
            <a:r>
              <a:rPr lang="fi-FI" sz="2000" b="0" i="0" u="none" strike="noStrike" baseline="0" dirty="0"/>
              <a:t>	2) vesitalouteen;</a:t>
            </a:r>
          </a:p>
          <a:p>
            <a:pPr marL="0" indent="0" algn="l">
              <a:buNone/>
            </a:pPr>
            <a:r>
              <a:rPr lang="fi-FI" sz="2000" b="0" i="0" u="none" strike="noStrike" baseline="0" dirty="0"/>
              <a:t>	3) kasvinsuojeluaineiden käytön turvallisuuteen;</a:t>
            </a:r>
          </a:p>
          <a:p>
            <a:pPr marL="0" indent="0" algn="l">
              <a:buNone/>
            </a:pPr>
            <a:r>
              <a:rPr lang="fi-FI" sz="2000" b="0" i="0" u="none" strike="noStrike" baseline="0" dirty="0"/>
              <a:t>	4) ravinteiden hyötykäyttöön ja kierrätykseen;</a:t>
            </a:r>
          </a:p>
          <a:p>
            <a:pPr marL="0" indent="0" algn="l">
              <a:buNone/>
            </a:pPr>
            <a:r>
              <a:rPr lang="fi-FI" sz="2000" b="0" i="0" u="none" strike="noStrike" baseline="0" dirty="0"/>
              <a:t>	5) lannan tehokkaaseen käsittelyyn; tai</a:t>
            </a:r>
          </a:p>
          <a:p>
            <a:pPr marL="0" indent="0" algn="l">
              <a:buNone/>
            </a:pPr>
            <a:r>
              <a:rPr lang="fi-FI" sz="2000" b="0" i="0" u="none" strike="noStrike" baseline="0" dirty="0"/>
              <a:t>	6) kasvihuonekaasupäästöjen vähenemiseen.</a:t>
            </a:r>
          </a:p>
          <a:p>
            <a:pPr marL="0" indent="0" algn="l">
              <a:buNone/>
            </a:pPr>
            <a:endParaRPr lang="fi-FI" sz="2000" dirty="0"/>
          </a:p>
          <a:p>
            <a:pPr marL="0" indent="0" algn="l">
              <a:buNone/>
            </a:pPr>
            <a:r>
              <a:rPr lang="fi-FI" sz="2000" dirty="0"/>
              <a:t>Ei edellytetä liiketoimintasuunnitelmaa.</a:t>
            </a:r>
          </a:p>
          <a:p>
            <a:pPr marL="0" indent="0">
              <a:buNone/>
            </a:pPr>
            <a:endParaRPr lang="fi-FI" dirty="0"/>
          </a:p>
        </p:txBody>
      </p:sp>
      <p:sp>
        <p:nvSpPr>
          <p:cNvPr id="3" name="Otsikko 2">
            <a:extLst>
              <a:ext uri="{FF2B5EF4-FFF2-40B4-BE49-F238E27FC236}">
                <a16:creationId xmlns:a16="http://schemas.microsoft.com/office/drawing/2014/main" id="{AD3439B3-C5DC-15CB-CD7E-DC01527AC66F}"/>
              </a:ext>
            </a:extLst>
          </p:cNvPr>
          <p:cNvSpPr>
            <a:spLocks noGrp="1"/>
          </p:cNvSpPr>
          <p:nvPr>
            <p:ph type="title"/>
          </p:nvPr>
        </p:nvSpPr>
        <p:spPr/>
        <p:txBody>
          <a:bodyPr>
            <a:normAutofit fontScale="90000"/>
          </a:bodyPr>
          <a:lstStyle/>
          <a:p>
            <a:r>
              <a:rPr lang="fi-FI" sz="2800" dirty="0"/>
              <a:t>Ympäristön tilaa ja kestävää tuotantotapaa edistävät 					investoinnit</a:t>
            </a:r>
            <a:endParaRPr lang="fi-FI" dirty="0"/>
          </a:p>
        </p:txBody>
      </p:sp>
    </p:spTree>
    <p:extLst>
      <p:ext uri="{BB962C8B-B14F-4D97-AF65-F5344CB8AC3E}">
        <p14:creationId xmlns:p14="http://schemas.microsoft.com/office/powerpoint/2010/main" val="3852626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n paikkamerkki 4">
            <a:extLst>
              <a:ext uri="{FF2B5EF4-FFF2-40B4-BE49-F238E27FC236}">
                <a16:creationId xmlns:a16="http://schemas.microsoft.com/office/drawing/2014/main" id="{63C66200-E599-51C7-D365-563757E0423B}"/>
              </a:ext>
            </a:extLst>
          </p:cNvPr>
          <p:cNvSpPr>
            <a:spLocks noGrp="1"/>
          </p:cNvSpPr>
          <p:nvPr>
            <p:ph type="body" sz="quarter" idx="22"/>
          </p:nvPr>
        </p:nvSpPr>
        <p:spPr/>
        <p:txBody>
          <a:bodyPr/>
          <a:lstStyle/>
          <a:p>
            <a:pPr marL="0" indent="0">
              <a:buNone/>
            </a:pPr>
            <a:r>
              <a:rPr lang="fi-FI" sz="2400" dirty="0">
                <a:solidFill>
                  <a:srgbClr val="444444"/>
                </a:solidFill>
              </a:rPr>
              <a:t>M</a:t>
            </a:r>
            <a:r>
              <a:rPr lang="fi-FI" sz="2400" b="0" i="0" dirty="0">
                <a:solidFill>
                  <a:srgbClr val="444444"/>
                </a:solidFill>
                <a:effectLst/>
              </a:rPr>
              <a:t>aatalouden toimintaedellytysten ja kilpailukyvyn kehittäminen edistämällä maataloustuotannon tehokkuutta ja laatua kestävän kehityksen periaatteita noudattaen.</a:t>
            </a:r>
            <a:r>
              <a:rPr lang="fi-FI" sz="2400" b="0" i="0" baseline="30000" dirty="0">
                <a:solidFill>
                  <a:srgbClr val="444444"/>
                </a:solidFill>
                <a:effectLst/>
              </a:rPr>
              <a:t>1</a:t>
            </a:r>
            <a:endParaRPr lang="fi-FI" sz="2400" dirty="0">
              <a:solidFill>
                <a:srgbClr val="444444"/>
              </a:solidFill>
            </a:endParaRPr>
          </a:p>
          <a:p>
            <a:pPr marL="0" indent="0">
              <a:buNone/>
            </a:pPr>
            <a:r>
              <a:rPr lang="fi-FI" sz="2400" dirty="0">
                <a:solidFill>
                  <a:srgbClr val="444444"/>
                </a:solidFill>
              </a:rPr>
              <a:t>Tukijärjestelmä perustuu Suomen yhteisen maatalouspolitiikan strategiasuunnitelmaan, jonka komissio on hyväksynyt 31.8.2022.</a:t>
            </a:r>
          </a:p>
          <a:p>
            <a:pPr marL="0" indent="0">
              <a:buNone/>
            </a:pPr>
            <a:r>
              <a:rPr lang="fi-FI" sz="2400" b="0" i="0" u="none" strike="noStrike" baseline="0" dirty="0"/>
              <a:t>Suomen yhteisen maatalouspolitiikan strategiasuunnitelman (</a:t>
            </a:r>
            <a:r>
              <a:rPr lang="fi-FI" sz="2400" b="0" i="1" u="none" strike="noStrike" baseline="0" dirty="0"/>
              <a:t>CAP-suunnitelma</a:t>
            </a:r>
            <a:r>
              <a:rPr lang="fi-FI" sz="2400" b="0" i="0" u="none" strike="noStrike" baseline="0" dirty="0"/>
              <a:t>) toimeenpano alkoi 1.1.2023.</a:t>
            </a:r>
            <a:endParaRPr lang="fi-FI" sz="2400" dirty="0">
              <a:solidFill>
                <a:srgbClr val="444444"/>
              </a:solidFill>
            </a:endParaRPr>
          </a:p>
          <a:p>
            <a:pPr marL="0" indent="0">
              <a:buNone/>
            </a:pPr>
            <a:endParaRPr lang="fi-FI" dirty="0">
              <a:solidFill>
                <a:srgbClr val="444444"/>
              </a:solidFill>
            </a:endParaRPr>
          </a:p>
          <a:p>
            <a:pPr marL="0" indent="0">
              <a:buNone/>
            </a:pPr>
            <a:r>
              <a:rPr lang="fi-FI" baseline="30000" dirty="0"/>
              <a:t>1 Laki maatalouden rakennetuista 1476/2007, muut 29.12.2022/1328</a:t>
            </a:r>
          </a:p>
          <a:p>
            <a:pPr marL="0" indent="0">
              <a:buNone/>
            </a:pPr>
            <a:endParaRPr lang="fi-FI" dirty="0"/>
          </a:p>
        </p:txBody>
      </p:sp>
      <p:sp>
        <p:nvSpPr>
          <p:cNvPr id="4" name="Otsikko 3">
            <a:extLst>
              <a:ext uri="{FF2B5EF4-FFF2-40B4-BE49-F238E27FC236}">
                <a16:creationId xmlns:a16="http://schemas.microsoft.com/office/drawing/2014/main" id="{F4C62A60-2A1F-13AE-0EC9-D3D8006DEBDA}"/>
              </a:ext>
            </a:extLst>
          </p:cNvPr>
          <p:cNvSpPr>
            <a:spLocks noGrp="1"/>
          </p:cNvSpPr>
          <p:nvPr>
            <p:ph type="title"/>
          </p:nvPr>
        </p:nvSpPr>
        <p:spPr/>
        <p:txBody>
          <a:bodyPr/>
          <a:lstStyle/>
          <a:p>
            <a:r>
              <a:rPr lang="fi-FI" dirty="0">
                <a:latin typeface="Arial" panose="020B0604020202020204" pitchFamily="34" charset="0"/>
                <a:cs typeface="Arial" panose="020B0604020202020204" pitchFamily="34" charset="0"/>
              </a:rPr>
              <a:t>		</a:t>
            </a:r>
            <a:r>
              <a:rPr lang="fi-FI" sz="3200" dirty="0"/>
              <a:t>Maatalouden investointituen tavoite</a:t>
            </a:r>
          </a:p>
        </p:txBody>
      </p:sp>
    </p:spTree>
    <p:extLst>
      <p:ext uri="{BB962C8B-B14F-4D97-AF65-F5344CB8AC3E}">
        <p14:creationId xmlns:p14="http://schemas.microsoft.com/office/powerpoint/2010/main" val="1970325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AA0496EB-0B19-D9B3-F776-B81B3FF2FA77}"/>
              </a:ext>
            </a:extLst>
          </p:cNvPr>
          <p:cNvSpPr>
            <a:spLocks noGrp="1"/>
          </p:cNvSpPr>
          <p:nvPr>
            <p:ph type="body" sz="quarter" idx="22"/>
          </p:nvPr>
        </p:nvSpPr>
        <p:spPr/>
        <p:txBody>
          <a:bodyPr>
            <a:normAutofit lnSpcReduction="10000"/>
          </a:bodyPr>
          <a:lstStyle/>
          <a:p>
            <a:pPr marL="0" indent="0" algn="l">
              <a:buNone/>
            </a:pPr>
            <a:r>
              <a:rPr lang="fi-FI" sz="2000" b="0" i="0" u="none" strike="noStrike" baseline="0" dirty="0"/>
              <a:t>Vesitalousinvestoinnit kuuluvat tähän kohtaan (esim. salaojitus ja yhteisojitus).</a:t>
            </a:r>
          </a:p>
          <a:p>
            <a:pPr marL="0" indent="0" algn="l">
              <a:buNone/>
            </a:pPr>
            <a:r>
              <a:rPr lang="fi-FI" sz="2000" b="0" i="0" u="none" strike="noStrike" baseline="0" dirty="0"/>
              <a:t> Suunnitelmaan sisältyvät peltolohkot ovat investointituessa tukikelpoisia edellyttäen, että maatalousmaa:</a:t>
            </a:r>
          </a:p>
          <a:p>
            <a:pPr marL="0" indent="0" algn="l">
              <a:buNone/>
            </a:pPr>
            <a:r>
              <a:rPr lang="fi-FI" sz="2000" b="0" i="0" u="none" strike="noStrike" baseline="0" dirty="0"/>
              <a:t>	1) on viimeistään 31 päivänä joulukuuta 2022 viljelykelpoista siten, että sen 	peruskunnostustoimenpiteet</a:t>
            </a:r>
            <a:r>
              <a:rPr lang="fi-FI" sz="2000" dirty="0"/>
              <a:t> </a:t>
            </a:r>
            <a:r>
              <a:rPr lang="fi-FI" sz="2000" b="0" i="0" u="none" strike="noStrike" baseline="0" dirty="0"/>
              <a:t>on tehty ja alaa voidaan viljellä tavanomaisen sadon 	tuottamiseksi</a:t>
            </a:r>
            <a:r>
              <a:rPr lang="fi-FI" sz="2000" dirty="0"/>
              <a:t> -&gt; uudet raiviot eivät ole tukikelpoisia</a:t>
            </a:r>
            <a:endParaRPr lang="fi-FI" sz="2000" b="0" i="0" u="none" strike="noStrike" baseline="0" dirty="0"/>
          </a:p>
          <a:p>
            <a:pPr marL="0" indent="0" algn="l">
              <a:buNone/>
            </a:pPr>
            <a:r>
              <a:rPr lang="fi-FI" sz="2000" b="0" i="0" u="none" strike="noStrike" baseline="0" dirty="0"/>
              <a:t>	2) on muodostunut peruslohkon muotoa parantavasta muutoksesta ja joka todetaan 	hyväksyttäväksi</a:t>
            </a:r>
            <a:r>
              <a:rPr lang="fi-FI" sz="2000" dirty="0"/>
              <a:t> </a:t>
            </a:r>
            <a:r>
              <a:rPr lang="fi-FI" sz="2000" b="0" i="0" u="none" strike="noStrike" baseline="0" dirty="0"/>
              <a:t>peltolohkorekisterin päivityksen yhteydessä</a:t>
            </a:r>
          </a:p>
          <a:p>
            <a:pPr marL="0" indent="0" algn="l">
              <a:buNone/>
            </a:pPr>
            <a:r>
              <a:rPr lang="fi-FI" sz="2000" b="0" i="0" u="none" strike="noStrike" baseline="0" dirty="0"/>
              <a:t>	3) on uutena maatalousmaana tullut tilusjärjestelyn perusteella tuensaajan 	hallintaan; tilusjärjestelyllä</a:t>
            </a:r>
            <a:r>
              <a:rPr lang="fi-FI" sz="2000" dirty="0"/>
              <a:t> </a:t>
            </a:r>
            <a:r>
              <a:rPr lang="fi-FI" sz="2000" b="0" i="0" u="none" strike="noStrike" baseline="0" dirty="0"/>
              <a:t>tarkoitetaan eräiden maatalouden pinta-alaperusteisten 	tukien myöntämisen yleisistä edellytyksistä annetun valtioneuvoston asetuksen 	(77/2023) 15 §:n 2 momentissa tarkoitettua tilusjärjestelyä.</a:t>
            </a:r>
            <a:endParaRPr lang="fi-FI" sz="2000" dirty="0"/>
          </a:p>
          <a:p>
            <a:pPr marL="0" indent="0">
              <a:buNone/>
            </a:pPr>
            <a:endParaRPr lang="fi-FI" dirty="0"/>
          </a:p>
        </p:txBody>
      </p:sp>
      <p:sp>
        <p:nvSpPr>
          <p:cNvPr id="3" name="Otsikko 2">
            <a:extLst>
              <a:ext uri="{FF2B5EF4-FFF2-40B4-BE49-F238E27FC236}">
                <a16:creationId xmlns:a16="http://schemas.microsoft.com/office/drawing/2014/main" id="{6DB38674-17A6-0A52-A933-E9B5A9B82EDF}"/>
              </a:ext>
            </a:extLst>
          </p:cNvPr>
          <p:cNvSpPr>
            <a:spLocks noGrp="1"/>
          </p:cNvSpPr>
          <p:nvPr>
            <p:ph type="title"/>
          </p:nvPr>
        </p:nvSpPr>
        <p:spPr/>
        <p:txBody>
          <a:bodyPr>
            <a:normAutofit fontScale="90000"/>
          </a:bodyPr>
          <a:lstStyle/>
          <a:p>
            <a:r>
              <a:rPr lang="fi-FI" sz="2800" dirty="0"/>
              <a:t>Ympäristön tilaa ja kestävää tuotantotapaa edistävät 					investoinnit</a:t>
            </a:r>
            <a:endParaRPr lang="fi-FI" dirty="0"/>
          </a:p>
        </p:txBody>
      </p:sp>
    </p:spTree>
    <p:extLst>
      <p:ext uri="{BB962C8B-B14F-4D97-AF65-F5344CB8AC3E}">
        <p14:creationId xmlns:p14="http://schemas.microsoft.com/office/powerpoint/2010/main" val="2094866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FA026AB8-FE0A-1120-0D57-E20D2312D064}"/>
              </a:ext>
            </a:extLst>
          </p:cNvPr>
          <p:cNvSpPr>
            <a:spLocks noGrp="1"/>
          </p:cNvSpPr>
          <p:nvPr>
            <p:ph type="body" sz="quarter" idx="22"/>
          </p:nvPr>
        </p:nvSpPr>
        <p:spPr/>
        <p:txBody>
          <a:bodyPr/>
          <a:lstStyle/>
          <a:p>
            <a:pPr marL="0" indent="0" algn="l">
              <a:buNone/>
            </a:pPr>
            <a:r>
              <a:rPr lang="fi-FI" sz="2000" b="0" i="0" u="none" strike="noStrike" baseline="0" dirty="0">
                <a:solidFill>
                  <a:srgbClr val="000000"/>
                </a:solidFill>
              </a:rPr>
              <a:t>Tukikelpoisia voisivat olla  esim. lannan sijoitus-, viilennys- ja separointilaitteistot, erilliset lantalat, lantaloiden kattaminen ja laitteet, joilla täsmennetään ja tehostetaan ravinteiden hyötykäyttöä tai vähennetään päästöjä. </a:t>
            </a:r>
          </a:p>
          <a:p>
            <a:pPr marL="0" indent="0" algn="l">
              <a:buNone/>
            </a:pPr>
            <a:endParaRPr lang="fi-FI" sz="2000" b="0" i="0" u="none" strike="noStrike" baseline="0" dirty="0">
              <a:solidFill>
                <a:srgbClr val="000000"/>
              </a:solidFill>
            </a:endParaRPr>
          </a:p>
          <a:p>
            <a:pPr marL="0" indent="0" algn="l">
              <a:buNone/>
            </a:pPr>
            <a:r>
              <a:rPr lang="fi-FI" sz="2000" b="0" i="0" u="none" strike="noStrike" baseline="0" dirty="0">
                <a:solidFill>
                  <a:srgbClr val="000000"/>
                </a:solidFill>
              </a:rPr>
              <a:t>Tukikelpoisia voisivat olla myös esim.</a:t>
            </a:r>
            <a:r>
              <a:rPr lang="fi-FI" sz="2000" dirty="0">
                <a:solidFill>
                  <a:srgbClr val="000000"/>
                </a:solidFill>
              </a:rPr>
              <a:t> </a:t>
            </a:r>
            <a:r>
              <a:rPr lang="fi-FI" sz="2000" b="0" i="0" u="none" strike="noStrike" baseline="0" dirty="0">
                <a:solidFill>
                  <a:srgbClr val="000000"/>
                </a:solidFill>
              </a:rPr>
              <a:t>lannoitteiden tai kasvinsuojeluaineiden paikkakohtaiseen kuvantamiseen perustuva sijoittamisen tai levittämisen mahdollistava automatiikka. Tavanomaisiin peltoviljely- tai sadonkorjuukoneisiin asennettavat lisälaitteistot ja uusi teknologia, joka edistää edellä mainittuja tavoitteita.</a:t>
            </a:r>
          </a:p>
          <a:p>
            <a:pPr marL="0" indent="0" algn="l">
              <a:buNone/>
            </a:pPr>
            <a:endParaRPr lang="fi-FI" dirty="0">
              <a:solidFill>
                <a:srgbClr val="000000"/>
              </a:solidFill>
            </a:endParaRPr>
          </a:p>
          <a:p>
            <a:pPr marL="0" indent="0">
              <a:buNone/>
            </a:pPr>
            <a:endParaRPr lang="fi-FI" dirty="0"/>
          </a:p>
        </p:txBody>
      </p:sp>
      <p:sp>
        <p:nvSpPr>
          <p:cNvPr id="3" name="Otsikko 2">
            <a:extLst>
              <a:ext uri="{FF2B5EF4-FFF2-40B4-BE49-F238E27FC236}">
                <a16:creationId xmlns:a16="http://schemas.microsoft.com/office/drawing/2014/main" id="{1057E052-C226-E4AC-878F-9EFAC09BDDC7}"/>
              </a:ext>
            </a:extLst>
          </p:cNvPr>
          <p:cNvSpPr>
            <a:spLocks noGrp="1"/>
          </p:cNvSpPr>
          <p:nvPr>
            <p:ph type="title"/>
          </p:nvPr>
        </p:nvSpPr>
        <p:spPr/>
        <p:txBody>
          <a:bodyPr>
            <a:normAutofit fontScale="90000"/>
          </a:bodyPr>
          <a:lstStyle/>
          <a:p>
            <a:r>
              <a:rPr lang="fi-FI" sz="2800" dirty="0"/>
              <a:t>Ympäristön tilaa ja kestävää tuotantotapaa edistävät 					investoinnit</a:t>
            </a:r>
            <a:endParaRPr lang="fi-FI" dirty="0"/>
          </a:p>
        </p:txBody>
      </p:sp>
    </p:spTree>
    <p:extLst>
      <p:ext uri="{BB962C8B-B14F-4D97-AF65-F5344CB8AC3E}">
        <p14:creationId xmlns:p14="http://schemas.microsoft.com/office/powerpoint/2010/main" val="3434631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B4B33C42-A308-8172-1D0E-A95F9BB2B71C}"/>
              </a:ext>
            </a:extLst>
          </p:cNvPr>
          <p:cNvSpPr>
            <a:spLocks noGrp="1"/>
          </p:cNvSpPr>
          <p:nvPr>
            <p:ph type="body" sz="quarter" idx="22"/>
          </p:nvPr>
        </p:nvSpPr>
        <p:spPr/>
        <p:txBody>
          <a:bodyPr>
            <a:normAutofit lnSpcReduction="10000"/>
          </a:bodyPr>
          <a:lstStyle/>
          <a:p>
            <a:pPr marL="0" indent="0" algn="l">
              <a:buNone/>
            </a:pPr>
            <a:r>
              <a:rPr lang="fi-FI" dirty="0"/>
              <a:t>E</a:t>
            </a:r>
            <a:r>
              <a:rPr lang="fi-FI" b="0" i="0" u="none" strike="noStrike" baseline="0" dirty="0"/>
              <a:t>nergiantuotantoon, energian säästöön tai energiatehokkuuden parantamiseen liittyvät investoinnit. </a:t>
            </a:r>
          </a:p>
          <a:p>
            <a:pPr marL="0" indent="0" algn="l">
              <a:buNone/>
            </a:pPr>
            <a:r>
              <a:rPr lang="fi-FI" b="0" i="0" u="none" strike="noStrike" baseline="0" dirty="0"/>
              <a:t>Rakentamisinvestoinnit ja koneiden tai laitteiden hankinta.</a:t>
            </a:r>
          </a:p>
          <a:p>
            <a:pPr marL="0" indent="0" algn="l">
              <a:buNone/>
            </a:pPr>
            <a:endParaRPr lang="fi-FI" b="0" i="0" u="none" strike="noStrike" baseline="0" dirty="0"/>
          </a:p>
          <a:p>
            <a:pPr marL="0" indent="0" algn="l">
              <a:buNone/>
            </a:pPr>
            <a:r>
              <a:rPr lang="fi-FI" b="0" i="0" u="none" strike="noStrike" baseline="0" dirty="0"/>
              <a:t> Energian tuotantoon liittyviin investointeihin tukea voidaan myöntää, jos </a:t>
            </a:r>
          </a:p>
          <a:p>
            <a:pPr marL="0" indent="0" algn="l">
              <a:buNone/>
            </a:pPr>
            <a:r>
              <a:rPr lang="fi-FI" dirty="0"/>
              <a:t>	1) </a:t>
            </a:r>
            <a:r>
              <a:rPr lang="fi-FI" b="0" i="0" u="none" strike="noStrike" baseline="0" dirty="0"/>
              <a:t>energialaitoksessa hyödynnetään uusiutuvaa energialähdettä</a:t>
            </a:r>
          </a:p>
          <a:p>
            <a:pPr marL="0" indent="0" algn="l">
              <a:buNone/>
            </a:pPr>
            <a:r>
              <a:rPr lang="fi-FI" b="0" i="0" u="none" strike="noStrike" baseline="0" dirty="0"/>
              <a:t>	2) energia käytetään maatalouden tuotantotoiminnassa</a:t>
            </a:r>
          </a:p>
          <a:p>
            <a:pPr marL="0" indent="0" algn="l">
              <a:buNone/>
            </a:pPr>
            <a:r>
              <a:rPr lang="fi-FI" dirty="0"/>
              <a:t>	3)</a:t>
            </a:r>
            <a:r>
              <a:rPr lang="fi-FI" b="0" i="0" u="none" strike="noStrike" baseline="0" dirty="0"/>
              <a:t> ja suunniteltu hanke täyttää EU:n uusiutuvan energian kestävyyskriteerien 	vaatimukset. </a:t>
            </a:r>
            <a:endParaRPr lang="fi-FI" dirty="0"/>
          </a:p>
          <a:p>
            <a:pPr marL="0" indent="0">
              <a:buNone/>
            </a:pPr>
            <a:r>
              <a:rPr lang="fi-FI" dirty="0"/>
              <a:t>Ei edellytetä enää liiketoimintasuunnitelmaa (muutos edelliseen rahoituskauteen nähden).</a:t>
            </a:r>
          </a:p>
          <a:p>
            <a:pPr marL="0" indent="0">
              <a:buNone/>
            </a:pPr>
            <a:endParaRPr lang="fi-FI" dirty="0"/>
          </a:p>
        </p:txBody>
      </p:sp>
      <p:sp>
        <p:nvSpPr>
          <p:cNvPr id="3" name="Otsikko 2">
            <a:extLst>
              <a:ext uri="{FF2B5EF4-FFF2-40B4-BE49-F238E27FC236}">
                <a16:creationId xmlns:a16="http://schemas.microsoft.com/office/drawing/2014/main" id="{0720195E-A275-DB60-4948-7A41F8788AF3}"/>
              </a:ext>
            </a:extLst>
          </p:cNvPr>
          <p:cNvSpPr>
            <a:spLocks noGrp="1"/>
          </p:cNvSpPr>
          <p:nvPr>
            <p:ph type="title"/>
          </p:nvPr>
        </p:nvSpPr>
        <p:spPr/>
        <p:txBody>
          <a:bodyPr/>
          <a:lstStyle/>
          <a:p>
            <a:r>
              <a:rPr lang="fi-FI" dirty="0"/>
              <a:t>Maatilojen energiainvestoinnit</a:t>
            </a:r>
          </a:p>
        </p:txBody>
      </p:sp>
    </p:spTree>
    <p:extLst>
      <p:ext uri="{BB962C8B-B14F-4D97-AF65-F5344CB8AC3E}">
        <p14:creationId xmlns:p14="http://schemas.microsoft.com/office/powerpoint/2010/main" val="203563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9438535A-0027-24FB-B4BE-BD55004B31EE}"/>
              </a:ext>
            </a:extLst>
          </p:cNvPr>
          <p:cNvSpPr>
            <a:spLocks noGrp="1"/>
          </p:cNvSpPr>
          <p:nvPr>
            <p:ph type="body" sz="quarter" idx="22"/>
          </p:nvPr>
        </p:nvSpPr>
        <p:spPr/>
        <p:txBody>
          <a:bodyPr/>
          <a:lstStyle/>
          <a:p>
            <a:pPr marL="0" indent="0" algn="l">
              <a:buNone/>
            </a:pPr>
            <a:r>
              <a:rPr lang="fi-FI" sz="2000" b="0" i="0" u="none" strike="noStrike" baseline="0" dirty="0"/>
              <a:t>Energialähde voisi olla esim. jätelämpöä, vesistön, ilman, maaperän tai auringon lämpöä tai muuta uusiutuvaa energialähdettä biomassa mukaan lukien.</a:t>
            </a:r>
          </a:p>
          <a:p>
            <a:pPr marL="0" indent="0" algn="l">
              <a:buNone/>
            </a:pPr>
            <a:endParaRPr lang="fi-FI" sz="2000" b="0" i="0" u="none" strike="noStrike" baseline="0" dirty="0"/>
          </a:p>
          <a:p>
            <a:pPr marL="0" indent="0" algn="l">
              <a:buNone/>
            </a:pPr>
            <a:r>
              <a:rPr lang="fi-FI" sz="2000" b="0" i="0" u="none" strike="noStrike" baseline="0" dirty="0"/>
              <a:t>Energiansäästöön liittyviä toimenpiteitä voisivat olla esimerkiksi energiaa säästävä </a:t>
            </a:r>
            <a:r>
              <a:rPr lang="fi-FI" sz="2000" b="0" i="0" u="none" strike="noStrike" baseline="0" dirty="0" err="1"/>
              <a:t>ledvalaistus</a:t>
            </a:r>
            <a:r>
              <a:rPr lang="fi-FI" sz="2000" b="0" i="0" u="none" strike="noStrike" baseline="0" dirty="0"/>
              <a:t>, kasvihuoneissa myös osittaisena, lämmöntalteenottojärjestelmä esim. maidosta, lietelannasta tai poistoilmasta, säätöautomatiikka esimerkiksi ilmastoinnissa ja valaistuksessa tai viilennys ja kosteudenpoistolaitteet, joilla voidaan pienentää ilmastointitarvetta. </a:t>
            </a:r>
          </a:p>
          <a:p>
            <a:pPr marL="0" indent="0" algn="l">
              <a:buNone/>
            </a:pPr>
            <a:endParaRPr lang="fi-FI" sz="2000" b="0" i="0" u="none" strike="noStrike" baseline="0" dirty="0"/>
          </a:p>
          <a:p>
            <a:pPr marL="0" indent="0" algn="l">
              <a:buNone/>
            </a:pPr>
            <a:r>
              <a:rPr lang="fi-FI" sz="2000" b="0" i="0" u="none" strike="noStrike" baseline="0" dirty="0"/>
              <a:t>Energiatehokkuusinvestoinneissa</a:t>
            </a:r>
            <a:r>
              <a:rPr lang="fi-FI" sz="2000" dirty="0"/>
              <a:t> </a:t>
            </a:r>
            <a:r>
              <a:rPr lang="fi-FI" sz="2000" b="0" i="0" u="none" strike="noStrike" baseline="0" dirty="0"/>
              <a:t>voitaisiin tukea esim. investointeja, joissa traktori tai muu maataloudessa käytettävä kone tai laite muunnettaisiin biokaasukäyttöiseksi.</a:t>
            </a:r>
            <a:endParaRPr lang="fi-FI" sz="2000" dirty="0"/>
          </a:p>
          <a:p>
            <a:pPr marL="0" indent="0">
              <a:buNone/>
            </a:pPr>
            <a:endParaRPr lang="fi-FI" dirty="0"/>
          </a:p>
        </p:txBody>
      </p:sp>
      <p:sp>
        <p:nvSpPr>
          <p:cNvPr id="3" name="Otsikko 2">
            <a:extLst>
              <a:ext uri="{FF2B5EF4-FFF2-40B4-BE49-F238E27FC236}">
                <a16:creationId xmlns:a16="http://schemas.microsoft.com/office/drawing/2014/main" id="{4CED0826-45D3-0F31-093A-FDA745436F90}"/>
              </a:ext>
            </a:extLst>
          </p:cNvPr>
          <p:cNvSpPr>
            <a:spLocks noGrp="1"/>
          </p:cNvSpPr>
          <p:nvPr>
            <p:ph type="title"/>
          </p:nvPr>
        </p:nvSpPr>
        <p:spPr/>
        <p:txBody>
          <a:bodyPr/>
          <a:lstStyle/>
          <a:p>
            <a:r>
              <a:rPr lang="fi-FI" dirty="0"/>
              <a:t>		Maatilojen energiainvestoinnit</a:t>
            </a:r>
          </a:p>
        </p:txBody>
      </p:sp>
    </p:spTree>
    <p:extLst>
      <p:ext uri="{BB962C8B-B14F-4D97-AF65-F5344CB8AC3E}">
        <p14:creationId xmlns:p14="http://schemas.microsoft.com/office/powerpoint/2010/main" val="1280257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2A1C4AD2-EFA3-4D60-733A-385571F7DF29}"/>
              </a:ext>
            </a:extLst>
          </p:cNvPr>
          <p:cNvSpPr>
            <a:spLocks noGrp="1"/>
          </p:cNvSpPr>
          <p:nvPr>
            <p:ph type="body" sz="quarter" idx="22"/>
          </p:nvPr>
        </p:nvSpPr>
        <p:spPr/>
        <p:txBody>
          <a:bodyPr>
            <a:normAutofit fontScale="85000" lnSpcReduction="20000"/>
          </a:bodyPr>
          <a:lstStyle/>
          <a:p>
            <a:pPr marL="0" indent="0" algn="l">
              <a:buNone/>
            </a:pPr>
            <a:r>
              <a:rPr lang="fi-FI" sz="2000" dirty="0"/>
              <a:t>E</a:t>
            </a:r>
            <a:r>
              <a:rPr lang="fi-FI" sz="2000" b="0" i="0" u="none" strike="noStrike" baseline="0" dirty="0"/>
              <a:t>läinten hyvinvointia edistävät rakentamisinvestoinnit</a:t>
            </a:r>
            <a:r>
              <a:rPr lang="fi-FI" sz="2000" dirty="0"/>
              <a:t> </a:t>
            </a:r>
            <a:r>
              <a:rPr lang="fi-FI" sz="2000" b="0" i="0" u="none" strike="noStrike" baseline="0" dirty="0"/>
              <a:t>ja koneen ja laitteen hankinnat, jotka parantavat olemassa olevaa tuotantorakennusta eivätkä lisää tuotantokapasiteettiä (erillisten jaloittelutarhojen rakentaminen,</a:t>
            </a:r>
            <a:r>
              <a:rPr lang="fi-FI" sz="2000" dirty="0"/>
              <a:t> </a:t>
            </a:r>
            <a:r>
              <a:rPr lang="fi-FI" sz="2000" b="0" i="0" u="none" strike="noStrike" baseline="0" dirty="0"/>
              <a:t>häkkikanaloiden muuttaminen lattiakanaloiksi, vapaaporsituksen edistäminen, sairas- ja poikimakarsinoiden parantaminen tai ilmanvaihdon parantaminen, parsimatot).</a:t>
            </a:r>
          </a:p>
          <a:p>
            <a:pPr marL="0" indent="0" algn="l">
              <a:buNone/>
            </a:pPr>
            <a:r>
              <a:rPr lang="fi-FI" sz="2000" b="0" i="0" u="none" strike="noStrike" baseline="0" dirty="0"/>
              <a:t> </a:t>
            </a:r>
          </a:p>
          <a:p>
            <a:pPr marL="0" indent="0" algn="l">
              <a:buNone/>
            </a:pPr>
            <a:r>
              <a:rPr lang="fi-FI" sz="2000" b="0" i="0" u="none" strike="noStrike" baseline="0" dirty="0"/>
              <a:t>Bioturvallisuutta edistävät investoinnit </a:t>
            </a:r>
            <a:r>
              <a:rPr lang="fi-FI" sz="2000" dirty="0"/>
              <a:t>kohdistuvat</a:t>
            </a:r>
            <a:r>
              <a:rPr lang="fi-FI" sz="2000" b="0" i="0" u="none" strike="noStrike" baseline="0" dirty="0"/>
              <a:t> olemassa olevan tuotantorakennuksen bioturvallisuuden parantamiseen.</a:t>
            </a:r>
          </a:p>
          <a:p>
            <a:pPr marL="0" indent="0" algn="l">
              <a:buNone/>
            </a:pPr>
            <a:endParaRPr lang="fi-FI" sz="2000" b="0" i="0" u="none" strike="noStrike" baseline="0" dirty="0"/>
          </a:p>
          <a:p>
            <a:pPr marL="0" indent="0" algn="l">
              <a:buNone/>
            </a:pPr>
            <a:r>
              <a:rPr lang="fi-FI" sz="2000" dirty="0"/>
              <a:t>E</a:t>
            </a:r>
            <a:r>
              <a:rPr lang="fi-FI" sz="2000" b="0" i="0" u="none" strike="noStrike" baseline="0" dirty="0"/>
              <a:t>sim. käsien ja saappaiden pesupaikat, erilliset lastaustilat eläinten kokoamiseen siirtoja varten, raatokontit, karanteenitilat, tautisulut ja osastointiratkaisujen parantaminen, eläintautitapauksissa käytettävien eläinten lopettamiseen liittyvien ratkaisujen kehittäminen, lopetuskaasun syöttöpisteet, verkotukset tai lintupiikit haittaeläinten torjumiseksi.</a:t>
            </a:r>
          </a:p>
          <a:p>
            <a:pPr marL="0" indent="0" algn="l">
              <a:buNone/>
            </a:pPr>
            <a:endParaRPr lang="fi-FI" sz="2000" dirty="0"/>
          </a:p>
          <a:p>
            <a:pPr marL="0" indent="0" algn="l">
              <a:buNone/>
            </a:pPr>
            <a:r>
              <a:rPr lang="fi-FI" sz="2000" dirty="0"/>
              <a:t>Ei edellytetä liiketoimintasuunnitelmaa.</a:t>
            </a:r>
          </a:p>
          <a:p>
            <a:pPr marL="0" indent="0">
              <a:buNone/>
            </a:pPr>
            <a:endParaRPr lang="fi-FI" dirty="0"/>
          </a:p>
        </p:txBody>
      </p:sp>
      <p:sp>
        <p:nvSpPr>
          <p:cNvPr id="3" name="Otsikko 2">
            <a:extLst>
              <a:ext uri="{FF2B5EF4-FFF2-40B4-BE49-F238E27FC236}">
                <a16:creationId xmlns:a16="http://schemas.microsoft.com/office/drawing/2014/main" id="{F37CB481-87FC-CAA9-57C3-184204D53513}"/>
              </a:ext>
            </a:extLst>
          </p:cNvPr>
          <p:cNvSpPr>
            <a:spLocks noGrp="1"/>
          </p:cNvSpPr>
          <p:nvPr>
            <p:ph type="title"/>
          </p:nvPr>
        </p:nvSpPr>
        <p:spPr/>
        <p:txBody>
          <a:bodyPr>
            <a:normAutofit fontScale="90000"/>
          </a:bodyPr>
          <a:lstStyle/>
          <a:p>
            <a:r>
              <a:rPr lang="fi-FI" sz="2800" dirty="0"/>
              <a:t>	Eläinten hyvinvointia ja bioturvallisuutta edistävät 					investoinnit</a:t>
            </a:r>
            <a:endParaRPr lang="fi-FI" dirty="0"/>
          </a:p>
        </p:txBody>
      </p:sp>
    </p:spTree>
    <p:extLst>
      <p:ext uri="{BB962C8B-B14F-4D97-AF65-F5344CB8AC3E}">
        <p14:creationId xmlns:p14="http://schemas.microsoft.com/office/powerpoint/2010/main" val="2635994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AE425F1-4FA5-A638-93C8-AF719FE50DB3}"/>
              </a:ext>
            </a:extLst>
          </p:cNvPr>
          <p:cNvSpPr>
            <a:spLocks noGrp="1"/>
          </p:cNvSpPr>
          <p:nvPr>
            <p:ph type="body" sz="quarter" idx="22"/>
          </p:nvPr>
        </p:nvSpPr>
        <p:spPr>
          <a:xfrm>
            <a:off x="838200" y="1568552"/>
            <a:ext cx="10632439" cy="4506709"/>
          </a:xfrm>
        </p:spPr>
        <p:txBody>
          <a:bodyPr>
            <a:normAutofit fontScale="32500" lnSpcReduction="20000"/>
          </a:bodyPr>
          <a:lstStyle/>
          <a:p>
            <a:pPr marL="0" indent="0">
              <a:buNone/>
            </a:pPr>
            <a:r>
              <a:rPr lang="fi-FI" altLang="fi-FI" sz="4900" b="1" u="sng" dirty="0">
                <a:ea typeface="ヒラギノ角ゴ Pro W3" pitchFamily="-84" charset="-128"/>
              </a:rPr>
              <a:t>Navetat			50	 	35	    	    10 nuoret</a:t>
            </a:r>
          </a:p>
          <a:p>
            <a:pPr marL="0" indent="0">
              <a:buNone/>
            </a:pPr>
            <a:r>
              <a:rPr lang="fi-FI" altLang="fi-FI" sz="4900" b="1" u="sng" dirty="0">
                <a:ea typeface="ヒラギノ角ゴ Pro W3" pitchFamily="-84" charset="-128"/>
              </a:rPr>
              <a:t>Sikalat			50	      	35	             	    10 nuoret</a:t>
            </a:r>
          </a:p>
          <a:p>
            <a:pPr marL="0" indent="0">
              <a:buNone/>
            </a:pPr>
            <a:r>
              <a:rPr lang="fi-FI" altLang="fi-FI" sz="4900" b="1" u="sng" dirty="0">
                <a:ea typeface="ヒラギノ角ゴ Pro W3" pitchFamily="-84" charset="-128"/>
              </a:rPr>
              <a:t>Lihasiipikarja		50	 	35	     	    10 nuoret</a:t>
            </a:r>
          </a:p>
          <a:p>
            <a:pPr marL="0" indent="0">
              <a:buNone/>
            </a:pPr>
            <a:r>
              <a:rPr lang="fi-FI" altLang="fi-FI" sz="4900" b="1" u="sng" dirty="0">
                <a:ea typeface="ヒラギノ角ゴ Pro W3" pitchFamily="-84" charset="-128"/>
              </a:rPr>
              <a:t>Lampolat, Vuohelat            50	 	35	     	    10 nuoret</a:t>
            </a:r>
          </a:p>
          <a:p>
            <a:pPr marL="0" indent="0">
              <a:buNone/>
            </a:pPr>
            <a:r>
              <a:rPr lang="fi-FI" altLang="fi-FI" sz="4900" b="1" u="sng" dirty="0">
                <a:ea typeface="ヒラギノ角ゴ Pro W3" pitchFamily="-84" charset="-128"/>
              </a:rPr>
              <a:t>Hevostalous		50	 	35	      	    10 nuoret</a:t>
            </a:r>
          </a:p>
          <a:p>
            <a:pPr marL="0" indent="0">
              <a:buNone/>
            </a:pPr>
            <a:r>
              <a:rPr lang="fi-FI" altLang="fi-FI" sz="4900" b="1" u="sng" dirty="0">
                <a:ea typeface="ヒラギノ角ゴ Pro W3" pitchFamily="-84" charset="-128"/>
              </a:rPr>
              <a:t>Varastot		          	 50	 	25	     	    10 nuoret</a:t>
            </a:r>
          </a:p>
          <a:p>
            <a:pPr marL="0" indent="0">
              <a:buNone/>
            </a:pPr>
            <a:r>
              <a:rPr lang="fi-FI" altLang="fi-FI" sz="4900" b="1" u="sng" dirty="0">
                <a:ea typeface="ヒラギノ角ゴ Pro W3" pitchFamily="-84" charset="-128"/>
              </a:rPr>
              <a:t>Mehiläistalous		50 	               25                       	    10 nuoret</a:t>
            </a:r>
          </a:p>
          <a:p>
            <a:pPr marL="0" indent="0">
              <a:buNone/>
            </a:pPr>
            <a:r>
              <a:rPr lang="fi-FI" altLang="fi-FI" sz="4900" b="1" u="sng" dirty="0">
                <a:ea typeface="ヒラギノ角ゴ Pro W3" pitchFamily="-84" charset="-128"/>
              </a:rPr>
              <a:t>Kuivaamot </a:t>
            </a:r>
            <a:r>
              <a:rPr lang="fi-FI" altLang="fi-FI" sz="4900" u="sng" dirty="0">
                <a:ea typeface="ヒラギノ角ゴ Pro W3" pitchFamily="-84" charset="-128"/>
              </a:rPr>
              <a:t>(ei sis. lämmönlähdettä)</a:t>
            </a:r>
            <a:r>
              <a:rPr lang="fi-FI" altLang="fi-FI" sz="4900" b="1" u="sng" dirty="0">
                <a:ea typeface="ヒラギノ角ゴ Pro W3" pitchFamily="-84" charset="-128"/>
              </a:rPr>
              <a:t>     50	25                              10 nuoret</a:t>
            </a:r>
          </a:p>
          <a:p>
            <a:pPr marL="0" indent="0">
              <a:buNone/>
            </a:pPr>
            <a:r>
              <a:rPr lang="fi-FI" altLang="fi-FI" sz="4900" b="1" u="sng" dirty="0">
                <a:ea typeface="ヒラギノ角ゴ Pro W3" pitchFamily="-84" charset="-128"/>
              </a:rPr>
              <a:t>Kasvihuonetuotanto	 50	               25	     	    10 nuoret                                   </a:t>
            </a:r>
          </a:p>
          <a:p>
            <a:pPr marL="0" indent="0">
              <a:buNone/>
            </a:pPr>
            <a:r>
              <a:rPr lang="fi-FI" altLang="fi-FI" sz="4900" b="1" u="sng" dirty="0">
                <a:ea typeface="ヒラギノ角ゴ Pro W3" pitchFamily="-84" charset="-128"/>
              </a:rPr>
              <a:t>Myyntikunnostus		 50		25		    10 nuoret </a:t>
            </a:r>
          </a:p>
          <a:p>
            <a:pPr marL="0" indent="0">
              <a:buNone/>
            </a:pPr>
            <a:endParaRPr lang="fi-FI" altLang="fi-FI" b="1" u="sng" dirty="0">
              <a:ea typeface="ヒラギノ角ゴ Pro W3" pitchFamily="-84" charset="-128"/>
            </a:endParaRPr>
          </a:p>
          <a:p>
            <a:pPr marL="0" indent="0">
              <a:buNone/>
            </a:pPr>
            <a:endParaRPr lang="fi-FI" altLang="fi-FI" b="1" u="sng" dirty="0">
              <a:ea typeface="ヒラギノ角ゴ Pro W3" pitchFamily="-84" charset="-128"/>
            </a:endParaRPr>
          </a:p>
          <a:p>
            <a:pPr marL="0" indent="0">
              <a:buNone/>
            </a:pPr>
            <a:endParaRPr lang="fi-FI" altLang="fi-FI" b="1" u="sng" dirty="0">
              <a:ea typeface="ヒラギノ角ゴ Pro W3" pitchFamily="-84" charset="-128"/>
            </a:endParaRPr>
          </a:p>
          <a:p>
            <a:pPr marL="0" indent="0">
              <a:buNone/>
            </a:pPr>
            <a:r>
              <a:rPr lang="fi-FI" sz="4500" b="0" i="0" dirty="0">
                <a:solidFill>
                  <a:srgbClr val="444444"/>
                </a:solidFill>
                <a:effectLst/>
                <a:latin typeface="IntervalSansProRegular"/>
              </a:rPr>
              <a:t>Hakemuksen vireille tullessa enintään 40-vuotiaan viljelijän ollessa hakijana myönnettävän avustuksen enimmäismäärää voidaan korottaa 10 prosenttiyksikköä edellyttäen, että viljelijän tilanpidon aloittamisesta hakemuksen vireille tullessa on enintään seitsemän vuotta.</a:t>
            </a:r>
            <a:r>
              <a:rPr lang="fi-FI" altLang="fi-FI" sz="4500" b="1" u="sng" dirty="0">
                <a:ea typeface="ヒラギノ角ゴ Pro W3" pitchFamily="-84" charset="-128"/>
              </a:rPr>
              <a:t>      </a:t>
            </a:r>
          </a:p>
          <a:p>
            <a:pPr marL="0" indent="0">
              <a:buNone/>
            </a:pPr>
            <a:endParaRPr lang="fi-FI" dirty="0"/>
          </a:p>
        </p:txBody>
      </p:sp>
      <p:sp>
        <p:nvSpPr>
          <p:cNvPr id="3" name="Otsikko 2">
            <a:extLst>
              <a:ext uri="{FF2B5EF4-FFF2-40B4-BE49-F238E27FC236}">
                <a16:creationId xmlns:a16="http://schemas.microsoft.com/office/drawing/2014/main" id="{A927E39B-034E-939D-13BE-FFCD374B5103}"/>
              </a:ext>
            </a:extLst>
          </p:cNvPr>
          <p:cNvSpPr>
            <a:spLocks noGrp="1"/>
          </p:cNvSpPr>
          <p:nvPr>
            <p:ph type="title"/>
          </p:nvPr>
        </p:nvSpPr>
        <p:spPr/>
        <p:txBody>
          <a:bodyPr>
            <a:normAutofit/>
          </a:bodyPr>
          <a:lstStyle/>
          <a:p>
            <a:r>
              <a:rPr lang="fi-FI" altLang="fi-FI" sz="2000" u="sng" dirty="0">
                <a:ea typeface="ヒラギノ角ゴ Pro W3" pitchFamily="-84" charset="-128"/>
              </a:rPr>
              <a:t>Tukikohde           korkotukilaina%   avustus%(ab)  lisäavustus (%yks.)</a:t>
            </a:r>
            <a:endParaRPr lang="fi-FI" sz="2000" dirty="0"/>
          </a:p>
        </p:txBody>
      </p:sp>
    </p:spTree>
    <p:extLst>
      <p:ext uri="{BB962C8B-B14F-4D97-AF65-F5344CB8AC3E}">
        <p14:creationId xmlns:p14="http://schemas.microsoft.com/office/powerpoint/2010/main" val="3869156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1D271B6-3454-35B6-D4DC-22D4F5167183}"/>
              </a:ext>
            </a:extLst>
          </p:cNvPr>
          <p:cNvSpPr>
            <a:spLocks noGrp="1"/>
          </p:cNvSpPr>
          <p:nvPr>
            <p:ph type="body" sz="quarter" idx="22"/>
          </p:nvPr>
        </p:nvSpPr>
        <p:spPr/>
        <p:txBody>
          <a:bodyPr/>
          <a:lstStyle/>
          <a:p>
            <a:pPr marL="0" indent="0">
              <a:buNone/>
            </a:pPr>
            <a:r>
              <a:rPr lang="fi-FI" altLang="fi-FI" sz="2000" b="1" u="sng" dirty="0">
                <a:ea typeface="ヒラギノ角ゴ Pro W3" pitchFamily="-84" charset="-128"/>
              </a:rPr>
              <a:t>Työympäristöä ja tuotantohygieniaa</a:t>
            </a:r>
          </a:p>
          <a:p>
            <a:pPr marL="0" indent="0">
              <a:buNone/>
            </a:pPr>
            <a:r>
              <a:rPr lang="fi-FI" altLang="fi-FI" sz="2000" dirty="0">
                <a:ea typeface="ヒラギノ角ゴ Pro W3" pitchFamily="-84" charset="-128"/>
              </a:rPr>
              <a:t> </a:t>
            </a:r>
            <a:r>
              <a:rPr lang="fi-FI" altLang="fi-FI" sz="2000" b="1" u="sng" dirty="0">
                <a:ea typeface="ヒラギノ角ゴ Pro W3" pitchFamily="-84" charset="-128"/>
              </a:rPr>
              <a:t>edistävät investoinnit		        		 -		25	</a:t>
            </a:r>
          </a:p>
          <a:p>
            <a:pPr marL="0" indent="0">
              <a:buNone/>
            </a:pPr>
            <a:r>
              <a:rPr lang="fi-FI" altLang="fi-FI" sz="2000" b="1" u="sng" dirty="0">
                <a:ea typeface="ヒラギノ角ゴ Pro W3" pitchFamily="-84" charset="-128"/>
              </a:rPr>
              <a:t>Eläinten hyvinvointia ja bioturvallisuutta		 -		40	</a:t>
            </a:r>
          </a:p>
          <a:p>
            <a:pPr marL="0" indent="0">
              <a:buNone/>
            </a:pPr>
            <a:r>
              <a:rPr lang="fi-FI" altLang="fi-FI" sz="2000" b="1" u="sng" dirty="0">
                <a:ea typeface="ヒラギノ角ゴ Pro W3" pitchFamily="-84" charset="-128"/>
              </a:rPr>
              <a:t>edistävät investoinnit</a:t>
            </a:r>
            <a:endParaRPr lang="fi-FI" altLang="fi-FI" sz="2000" dirty="0">
              <a:ea typeface="ヒラギノ角ゴ Pro W3" pitchFamily="-84" charset="-128"/>
            </a:endParaRPr>
          </a:p>
          <a:p>
            <a:pPr marL="0" indent="0">
              <a:buNone/>
            </a:pPr>
            <a:r>
              <a:rPr lang="fi-FI" altLang="fi-FI" sz="2000" b="1" u="sng" dirty="0">
                <a:ea typeface="ヒラギノ角ゴ Pro W3" pitchFamily="-84" charset="-128"/>
              </a:rPr>
              <a:t>Ympäristön tilaa ja kestävää 			 -		40	</a:t>
            </a:r>
          </a:p>
          <a:p>
            <a:pPr marL="0" indent="0">
              <a:buNone/>
            </a:pPr>
            <a:r>
              <a:rPr lang="fi-FI" altLang="fi-FI" sz="2000" b="1" u="sng" dirty="0">
                <a:ea typeface="ヒラギノ角ゴ Pro W3" pitchFamily="-84" charset="-128"/>
              </a:rPr>
              <a:t>tuotantotapaa edistävät investoinnit</a:t>
            </a:r>
          </a:p>
          <a:p>
            <a:pPr marL="0" indent="0">
              <a:buNone/>
            </a:pPr>
            <a:endParaRPr lang="fi-FI" altLang="fi-FI" sz="2000" b="1" u="sng" dirty="0">
              <a:ea typeface="ヒラギノ角ゴ Pro W3" pitchFamily="-84" charset="-128"/>
            </a:endParaRPr>
          </a:p>
          <a:p>
            <a:pPr marL="0" indent="0">
              <a:buNone/>
            </a:pPr>
            <a:r>
              <a:rPr lang="fi-FI" altLang="fi-FI" sz="2000" b="1" u="sng" dirty="0">
                <a:ea typeface="ヒラギノ角ゴ Pro W3" pitchFamily="-84" charset="-128"/>
              </a:rPr>
              <a:t>Maatilojen energiainvestoinnit			-		50	-&gt; 40%</a:t>
            </a:r>
          </a:p>
          <a:p>
            <a:pPr marL="0" indent="0">
              <a:buNone/>
            </a:pPr>
            <a:r>
              <a:rPr lang="fi-FI" dirty="0"/>
              <a:t>Tukitaso muuttuu 16.3.24 alkaen pl. biokaasulaitokset</a:t>
            </a:r>
          </a:p>
        </p:txBody>
      </p:sp>
      <p:sp>
        <p:nvSpPr>
          <p:cNvPr id="3" name="Otsikko 2">
            <a:extLst>
              <a:ext uri="{FF2B5EF4-FFF2-40B4-BE49-F238E27FC236}">
                <a16:creationId xmlns:a16="http://schemas.microsoft.com/office/drawing/2014/main" id="{DD67A184-1906-5495-99E1-7D1A13240368}"/>
              </a:ext>
            </a:extLst>
          </p:cNvPr>
          <p:cNvSpPr>
            <a:spLocks noGrp="1"/>
          </p:cNvSpPr>
          <p:nvPr>
            <p:ph type="title"/>
          </p:nvPr>
        </p:nvSpPr>
        <p:spPr/>
        <p:txBody>
          <a:bodyPr>
            <a:normAutofit/>
          </a:bodyPr>
          <a:lstStyle/>
          <a:p>
            <a:r>
              <a:rPr lang="fi-FI" altLang="fi-FI" sz="2400" u="sng" dirty="0">
                <a:ea typeface="ヒラギノ角ゴ Pro W3" pitchFamily="-84" charset="-128"/>
              </a:rPr>
              <a:t>Tukikohde           		korkotukilaina%   avustus%(ab) </a:t>
            </a:r>
            <a:endParaRPr lang="fi-FI" sz="2400" dirty="0"/>
          </a:p>
        </p:txBody>
      </p:sp>
    </p:spTree>
    <p:extLst>
      <p:ext uri="{BB962C8B-B14F-4D97-AF65-F5344CB8AC3E}">
        <p14:creationId xmlns:p14="http://schemas.microsoft.com/office/powerpoint/2010/main" val="3260292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9517BA37-66B0-A70C-3877-C71988C9D762}"/>
              </a:ext>
            </a:extLst>
          </p:cNvPr>
          <p:cNvSpPr>
            <a:spLocks noGrp="1"/>
          </p:cNvSpPr>
          <p:nvPr>
            <p:ph type="body" sz="quarter" idx="22"/>
          </p:nvPr>
        </p:nvSpPr>
        <p:spPr/>
        <p:txBody>
          <a:bodyPr/>
          <a:lstStyle/>
          <a:p>
            <a:pPr marL="0" indent="0" algn="l">
              <a:buNone/>
            </a:pPr>
            <a:r>
              <a:rPr lang="fi-FI" dirty="0"/>
              <a:t>I</a:t>
            </a:r>
            <a:r>
              <a:rPr lang="fi-FI" b="0" i="0" u="none" strike="noStrike" baseline="0" dirty="0"/>
              <a:t>nvestointitukea saa hakea jatkuvasti. Hakemukset ratkaistaan tukijaksoittain, jotka ovat:</a:t>
            </a:r>
          </a:p>
          <a:p>
            <a:pPr marL="0" indent="0" algn="l">
              <a:buNone/>
            </a:pPr>
            <a:endParaRPr lang="fi-FI" b="0" i="0" u="none" strike="noStrike" baseline="0" dirty="0"/>
          </a:p>
          <a:p>
            <a:pPr marL="0" indent="0" algn="l">
              <a:buNone/>
            </a:pPr>
            <a:r>
              <a:rPr lang="fi-FI" b="0" i="0" u="none" strike="noStrike" baseline="0" dirty="0"/>
              <a:t>1) 16 päivästä lokakuuta 15 päivään tammikuuta;</a:t>
            </a:r>
          </a:p>
          <a:p>
            <a:pPr marL="0" indent="0" algn="l">
              <a:buNone/>
            </a:pPr>
            <a:r>
              <a:rPr lang="fi-FI" b="0" i="0" u="none" strike="noStrike" baseline="0" dirty="0"/>
              <a:t>2) 16 päivästä tammikuuta 15 päivään maaliskuuta;</a:t>
            </a:r>
          </a:p>
          <a:p>
            <a:pPr marL="0" indent="0" algn="l">
              <a:buNone/>
            </a:pPr>
            <a:r>
              <a:rPr lang="fi-FI" b="0" i="0" u="none" strike="noStrike" baseline="0" dirty="0"/>
              <a:t>3) 16 päivästä maaliskuuta 15 päivään elokuuta;</a:t>
            </a:r>
          </a:p>
          <a:p>
            <a:pPr marL="0" indent="0" algn="l">
              <a:buNone/>
            </a:pPr>
            <a:r>
              <a:rPr lang="fi-FI" b="0" i="0" u="none" strike="noStrike" baseline="0" dirty="0"/>
              <a:t>4) 16 päivästä elokuuta 15 päivään lokakuuta.</a:t>
            </a:r>
          </a:p>
          <a:p>
            <a:pPr marL="0" indent="0">
              <a:buNone/>
            </a:pPr>
            <a:endParaRPr lang="fi-FI" dirty="0"/>
          </a:p>
          <a:p>
            <a:pPr marL="0" indent="0">
              <a:buNone/>
            </a:pPr>
            <a:r>
              <a:rPr lang="fi-FI" dirty="0"/>
              <a:t>Nuoren viljelijän aloitustuessa on samat tukijaksot käytössä ja vain sähköinen haku.</a:t>
            </a:r>
          </a:p>
        </p:txBody>
      </p:sp>
      <p:sp>
        <p:nvSpPr>
          <p:cNvPr id="3" name="Otsikko 2">
            <a:extLst>
              <a:ext uri="{FF2B5EF4-FFF2-40B4-BE49-F238E27FC236}">
                <a16:creationId xmlns:a16="http://schemas.microsoft.com/office/drawing/2014/main" id="{21E49E5B-A3C5-2DB3-A14D-19EE87894D09}"/>
              </a:ext>
            </a:extLst>
          </p:cNvPr>
          <p:cNvSpPr>
            <a:spLocks noGrp="1"/>
          </p:cNvSpPr>
          <p:nvPr>
            <p:ph type="title"/>
          </p:nvPr>
        </p:nvSpPr>
        <p:spPr/>
        <p:txBody>
          <a:bodyPr/>
          <a:lstStyle/>
          <a:p>
            <a:r>
              <a:rPr lang="fi-FI" dirty="0"/>
              <a:t>Tuen hakeminen vuonna 2024 ja siitä eteenpäin</a:t>
            </a:r>
          </a:p>
        </p:txBody>
      </p:sp>
    </p:spTree>
    <p:extLst>
      <p:ext uri="{BB962C8B-B14F-4D97-AF65-F5344CB8AC3E}">
        <p14:creationId xmlns:p14="http://schemas.microsoft.com/office/powerpoint/2010/main" val="2842282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6555D020-F277-8796-D35E-F09EF7929B5A}"/>
              </a:ext>
            </a:extLst>
          </p:cNvPr>
          <p:cNvSpPr>
            <a:spLocks noGrp="1"/>
          </p:cNvSpPr>
          <p:nvPr>
            <p:ph type="body" sz="quarter" idx="22"/>
          </p:nvPr>
        </p:nvSpPr>
        <p:spPr>
          <a:xfrm>
            <a:off x="838200" y="1674687"/>
            <a:ext cx="10632439" cy="4400573"/>
          </a:xfrm>
        </p:spPr>
        <p:txBody>
          <a:bodyPr>
            <a:normAutofit fontScale="92500" lnSpcReduction="20000"/>
          </a:bodyPr>
          <a:lstStyle/>
          <a:p>
            <a:pPr marL="0" indent="0">
              <a:buNone/>
            </a:pPr>
            <a:r>
              <a:rPr lang="fi-FI" b="1" dirty="0"/>
              <a:t>Suunnittele investointisi huolella! Käy läpi piirustukset ja kustannusarvio suunnittelijan kanssa! Mitä teet? Miten toteutat? </a:t>
            </a:r>
          </a:p>
          <a:p>
            <a:pPr marL="0" indent="0">
              <a:buNone/>
            </a:pPr>
            <a:endParaRPr lang="fi-FI" dirty="0"/>
          </a:p>
          <a:p>
            <a:pPr marL="0" indent="0">
              <a:buNone/>
            </a:pPr>
            <a:r>
              <a:rPr lang="fi-FI" dirty="0"/>
              <a:t>Tarvittavat rakennussuunnitelmat ja kustannusarvion laadinta, tarjoukset </a:t>
            </a:r>
          </a:p>
          <a:p>
            <a:pPr marL="0" indent="0">
              <a:buNone/>
            </a:pPr>
            <a:r>
              <a:rPr lang="fi-FI" dirty="0"/>
              <a:t>(kustannusarvio on erillinen liite, ei riitä että täytät summat Hyrrään!)</a:t>
            </a:r>
          </a:p>
          <a:p>
            <a:pPr marL="0" indent="0">
              <a:buNone/>
            </a:pPr>
            <a:endParaRPr lang="fi-FI" dirty="0"/>
          </a:p>
          <a:p>
            <a:pPr marL="0" indent="0">
              <a:buNone/>
            </a:pPr>
            <a:r>
              <a:rPr lang="fi-FI" dirty="0"/>
              <a:t>Ota yhteyttä kunnan rakennusvalvontaan ja selvitä lupatarve -&gt; lupahakemus vireille.</a:t>
            </a:r>
          </a:p>
          <a:p>
            <a:pPr marL="0" indent="0">
              <a:buNone/>
            </a:pPr>
            <a:endParaRPr lang="fi-FI" dirty="0"/>
          </a:p>
          <a:p>
            <a:pPr marL="0" indent="0">
              <a:buNone/>
            </a:pPr>
            <a:r>
              <a:rPr lang="fi-FI" dirty="0"/>
              <a:t>Selvitä tarvitsetko ympäristölupaa tms.</a:t>
            </a:r>
          </a:p>
          <a:p>
            <a:pPr marL="0" indent="0">
              <a:buNone/>
            </a:pPr>
            <a:endParaRPr lang="fi-FI" dirty="0"/>
          </a:p>
          <a:p>
            <a:pPr marL="0" indent="0">
              <a:buNone/>
            </a:pPr>
            <a:r>
              <a:rPr lang="fi-FI" dirty="0"/>
              <a:t>Keskustele pankkisi kanssa rahoituksesta, korkotukilainan luottolupaus.</a:t>
            </a:r>
          </a:p>
          <a:p>
            <a:pPr marL="0" indent="0">
              <a:buNone/>
            </a:pPr>
            <a:endParaRPr lang="fi-FI" dirty="0"/>
          </a:p>
          <a:p>
            <a:pPr marL="0" indent="0">
              <a:buNone/>
            </a:pPr>
            <a:r>
              <a:rPr lang="fi-FI" dirty="0"/>
              <a:t>Jos investointisi edellyttää liiketoimintasuunnitelmaa, liiketoimintasuunnitelma laskelmineen valmiiksi.</a:t>
            </a:r>
          </a:p>
        </p:txBody>
      </p:sp>
      <p:sp>
        <p:nvSpPr>
          <p:cNvPr id="3" name="Otsikko 2">
            <a:extLst>
              <a:ext uri="{FF2B5EF4-FFF2-40B4-BE49-F238E27FC236}">
                <a16:creationId xmlns:a16="http://schemas.microsoft.com/office/drawing/2014/main" id="{8A0ACC7A-55C9-53C6-659B-28B0011BA6A3}"/>
              </a:ext>
            </a:extLst>
          </p:cNvPr>
          <p:cNvSpPr>
            <a:spLocks noGrp="1"/>
          </p:cNvSpPr>
          <p:nvPr>
            <p:ph type="title"/>
          </p:nvPr>
        </p:nvSpPr>
        <p:spPr/>
        <p:txBody>
          <a:bodyPr/>
          <a:lstStyle/>
          <a:p>
            <a:r>
              <a:rPr lang="fi-FI" dirty="0"/>
              <a:t>		Ennen kuin jätät tukihakemuksen</a:t>
            </a:r>
          </a:p>
        </p:txBody>
      </p:sp>
    </p:spTree>
    <p:extLst>
      <p:ext uri="{BB962C8B-B14F-4D97-AF65-F5344CB8AC3E}">
        <p14:creationId xmlns:p14="http://schemas.microsoft.com/office/powerpoint/2010/main" val="3599569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9554D378-E862-6174-E09C-E62387D71FE7}"/>
              </a:ext>
            </a:extLst>
          </p:cNvPr>
          <p:cNvSpPr>
            <a:spLocks noGrp="1"/>
          </p:cNvSpPr>
          <p:nvPr>
            <p:ph type="body" sz="quarter" idx="22"/>
          </p:nvPr>
        </p:nvSpPr>
        <p:spPr/>
        <p:txBody>
          <a:bodyPr>
            <a:normAutofit fontScale="85000" lnSpcReduction="20000"/>
          </a:bodyPr>
          <a:lstStyle/>
          <a:p>
            <a:pPr marL="0" indent="0">
              <a:buNone/>
            </a:pPr>
            <a:r>
              <a:rPr lang="fi-FI" sz="2000" dirty="0"/>
              <a:t>Hakemusten vastaanotto ja läpikäynti</a:t>
            </a:r>
          </a:p>
          <a:p>
            <a:pPr marL="0" indent="0">
              <a:buNone/>
            </a:pPr>
            <a:endParaRPr lang="fi-FI" sz="2000" dirty="0"/>
          </a:p>
          <a:p>
            <a:pPr marL="0" indent="0">
              <a:buNone/>
            </a:pPr>
            <a:r>
              <a:rPr lang="fi-FI" sz="2000" dirty="0"/>
              <a:t>Tarvittavat täydennykset ja lisätiedot, täydennyspyyntö Hyrrässä, täydennysaika 2 viikkoa</a:t>
            </a:r>
          </a:p>
          <a:p>
            <a:pPr marL="0" indent="0">
              <a:buNone/>
            </a:pPr>
            <a:endParaRPr lang="fi-FI" sz="2000" dirty="0"/>
          </a:p>
          <a:p>
            <a:pPr marL="0" indent="0">
              <a:buNone/>
            </a:pPr>
            <a:r>
              <a:rPr lang="fi-FI" sz="2000" dirty="0"/>
              <a:t>Hakemusten arviointi ja pisteytys, yksikkökustannuksen laskenta</a:t>
            </a:r>
          </a:p>
          <a:p>
            <a:pPr marL="0" indent="0">
              <a:buNone/>
            </a:pPr>
            <a:endParaRPr lang="fi-FI" sz="2000" dirty="0"/>
          </a:p>
          <a:p>
            <a:pPr marL="0" indent="0">
              <a:buNone/>
            </a:pPr>
            <a:r>
              <a:rPr lang="fi-FI" sz="2000" dirty="0"/>
              <a:t>Kaikki tukijaksolla saapuneet hakemukset muodostavat ryhmän joka viedään valintakokoukseen käsiteltäväksi. </a:t>
            </a:r>
          </a:p>
          <a:p>
            <a:pPr marL="0" indent="0">
              <a:buNone/>
            </a:pPr>
            <a:endParaRPr lang="fi-FI" sz="2000" dirty="0"/>
          </a:p>
          <a:p>
            <a:pPr marL="0" indent="0">
              <a:buNone/>
            </a:pPr>
            <a:r>
              <a:rPr lang="fi-FI" sz="2000" dirty="0"/>
              <a:t>Valintakokous</a:t>
            </a:r>
          </a:p>
          <a:p>
            <a:pPr marL="0" indent="0">
              <a:buNone/>
            </a:pPr>
            <a:endParaRPr lang="fi-FI" sz="2000" dirty="0"/>
          </a:p>
          <a:p>
            <a:pPr marL="0" indent="0">
              <a:buNone/>
            </a:pPr>
            <a:r>
              <a:rPr lang="fi-FI" sz="2000" dirty="0"/>
              <a:t>Päätökset</a:t>
            </a:r>
          </a:p>
          <a:p>
            <a:pPr marL="0" indent="0">
              <a:buNone/>
            </a:pPr>
            <a:endParaRPr lang="fi-FI" dirty="0"/>
          </a:p>
        </p:txBody>
      </p:sp>
      <p:sp>
        <p:nvSpPr>
          <p:cNvPr id="3" name="Otsikko 2">
            <a:extLst>
              <a:ext uri="{FF2B5EF4-FFF2-40B4-BE49-F238E27FC236}">
                <a16:creationId xmlns:a16="http://schemas.microsoft.com/office/drawing/2014/main" id="{E6319870-ECD6-41F0-4415-B4CD49256369}"/>
              </a:ext>
            </a:extLst>
          </p:cNvPr>
          <p:cNvSpPr>
            <a:spLocks noGrp="1"/>
          </p:cNvSpPr>
          <p:nvPr>
            <p:ph type="title"/>
          </p:nvPr>
        </p:nvSpPr>
        <p:spPr/>
        <p:txBody>
          <a:bodyPr/>
          <a:lstStyle/>
          <a:p>
            <a:r>
              <a:rPr lang="fi-FI" dirty="0"/>
              <a:t>	Hakemusten käsittely ELY-keskuksessa</a:t>
            </a:r>
          </a:p>
        </p:txBody>
      </p:sp>
    </p:spTree>
    <p:extLst>
      <p:ext uri="{BB962C8B-B14F-4D97-AF65-F5344CB8AC3E}">
        <p14:creationId xmlns:p14="http://schemas.microsoft.com/office/powerpoint/2010/main" val="1827700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9CB4EAEC-CCD6-4A2F-243E-351F0F5859B1}"/>
              </a:ext>
            </a:extLst>
          </p:cNvPr>
          <p:cNvSpPr>
            <a:spLocks noGrp="1"/>
          </p:cNvSpPr>
          <p:nvPr>
            <p:ph type="body" sz="quarter" idx="22"/>
          </p:nvPr>
        </p:nvSpPr>
        <p:spPr/>
        <p:txBody>
          <a:bodyPr/>
          <a:lstStyle/>
          <a:p>
            <a:pPr marL="0" indent="0">
              <a:buNone/>
            </a:pPr>
            <a:r>
              <a:rPr lang="fi-FI" altLang="fi-FI" sz="2000" dirty="0">
                <a:ea typeface="ヒラギノ角ゴ Pro W3" pitchFamily="-84" charset="-128"/>
              </a:rPr>
              <a:t>Maatilojen kilpailukyvyn ja kannattavuuden sekä tuotanto-olosuhteiden parantamista </a:t>
            </a:r>
          </a:p>
          <a:p>
            <a:pPr marL="0" indent="0">
              <a:buNone/>
            </a:pPr>
            <a:endParaRPr lang="fi-FI" altLang="fi-FI" sz="2000" dirty="0">
              <a:ea typeface="ヒラギノ角ゴ Pro W3" pitchFamily="-84" charset="-128"/>
            </a:endParaRPr>
          </a:p>
          <a:p>
            <a:pPr marL="0" indent="0">
              <a:buNone/>
            </a:pPr>
            <a:r>
              <a:rPr lang="fi-FI" altLang="fi-FI" sz="2000" dirty="0">
                <a:ea typeface="ヒラギノ角ゴ Pro W3" pitchFamily="-84" charset="-128"/>
              </a:rPr>
              <a:t>Eläinten hyvinvoinnin, bioturvallisuuden ja työympäristön parantamista </a:t>
            </a:r>
          </a:p>
          <a:p>
            <a:pPr marL="0" indent="0">
              <a:buNone/>
            </a:pPr>
            <a:endParaRPr lang="fi-FI" altLang="fi-FI" sz="2000" dirty="0">
              <a:ea typeface="ヒラギノ角ゴ Pro W3" pitchFamily="-84" charset="-128"/>
            </a:endParaRPr>
          </a:p>
          <a:p>
            <a:pPr marL="0" indent="0">
              <a:buNone/>
            </a:pPr>
            <a:r>
              <a:rPr lang="fi-FI" altLang="fi-FI" sz="2000" dirty="0">
                <a:ea typeface="ヒラギノ角ゴ Pro W3" pitchFamily="-84" charset="-128"/>
              </a:rPr>
              <a:t>Energiatehokkuuden parantamista ja uusiutuvan energian käytön lisäämistä </a:t>
            </a:r>
          </a:p>
          <a:p>
            <a:pPr marL="0" indent="0">
              <a:buNone/>
            </a:pPr>
            <a:endParaRPr lang="fi-FI" altLang="fi-FI" sz="2000" dirty="0">
              <a:ea typeface="ヒラギノ角ゴ Pro W3" pitchFamily="-84" charset="-128"/>
            </a:endParaRPr>
          </a:p>
          <a:p>
            <a:pPr marL="0" indent="0">
              <a:buNone/>
            </a:pPr>
            <a:r>
              <a:rPr lang="fi-FI" altLang="fi-FI" sz="2000" dirty="0">
                <a:ea typeface="ヒラギノ角ゴ Pro W3" pitchFamily="-84" charset="-128"/>
              </a:rPr>
              <a:t>Vaikuttamista maataloustuotannon aiheuttamaan ilmasto- ja ympäristökuormitukseen </a:t>
            </a:r>
          </a:p>
          <a:p>
            <a:pPr marL="0" indent="0">
              <a:buNone/>
            </a:pPr>
            <a:endParaRPr lang="fi-FI" dirty="0"/>
          </a:p>
        </p:txBody>
      </p:sp>
      <p:sp>
        <p:nvSpPr>
          <p:cNvPr id="3" name="Otsikko 2">
            <a:extLst>
              <a:ext uri="{FF2B5EF4-FFF2-40B4-BE49-F238E27FC236}">
                <a16:creationId xmlns:a16="http://schemas.microsoft.com/office/drawing/2014/main" id="{9CC84DFA-AAE4-75C5-8D62-F3D6D75703B0}"/>
              </a:ext>
            </a:extLst>
          </p:cNvPr>
          <p:cNvSpPr>
            <a:spLocks noGrp="1"/>
          </p:cNvSpPr>
          <p:nvPr>
            <p:ph type="title"/>
          </p:nvPr>
        </p:nvSpPr>
        <p:spPr/>
        <p:txBody>
          <a:bodyPr/>
          <a:lstStyle/>
          <a:p>
            <a:r>
              <a:rPr lang="fi-FI" sz="2800" dirty="0"/>
              <a:t>		Maatalouden investointituen tavoite</a:t>
            </a:r>
            <a:endParaRPr lang="fi-FI" dirty="0"/>
          </a:p>
        </p:txBody>
      </p:sp>
    </p:spTree>
    <p:extLst>
      <p:ext uri="{BB962C8B-B14F-4D97-AF65-F5344CB8AC3E}">
        <p14:creationId xmlns:p14="http://schemas.microsoft.com/office/powerpoint/2010/main" val="2994214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3D1BF52D-A739-D11D-A0C7-02279808624C}"/>
              </a:ext>
            </a:extLst>
          </p:cNvPr>
          <p:cNvSpPr>
            <a:spLocks noGrp="1"/>
          </p:cNvSpPr>
          <p:nvPr>
            <p:ph type="body" sz="quarter" idx="22"/>
          </p:nvPr>
        </p:nvSpPr>
        <p:spPr/>
        <p:txBody>
          <a:bodyPr>
            <a:normAutofit fontScale="85000" lnSpcReduction="20000"/>
          </a:bodyPr>
          <a:lstStyle/>
          <a:p>
            <a:pPr marL="0" indent="0">
              <a:buNone/>
            </a:pPr>
            <a:r>
              <a:rPr lang="fi-FI" sz="2000" dirty="0">
                <a:solidFill>
                  <a:srgbClr val="444444"/>
                </a:solidFill>
              </a:rPr>
              <a:t>Hakemukset </a:t>
            </a:r>
            <a:r>
              <a:rPr lang="fi-FI" sz="2000" b="1" dirty="0">
                <a:solidFill>
                  <a:srgbClr val="444444"/>
                </a:solidFill>
              </a:rPr>
              <a:t>arvioidaan tukijaksoittain </a:t>
            </a:r>
            <a:r>
              <a:rPr lang="fi-FI" sz="2000" dirty="0">
                <a:solidFill>
                  <a:srgbClr val="444444"/>
                </a:solidFill>
              </a:rPr>
              <a:t>ja valintakokous vahvistaa hankkeen pisteytyksen. Tuki myönnetään valintamenettelyssä hyväksytyille hakemuksille pisteytysjärjestyksessä määrärahatilanteen puitteissa. Määrärahatilanteen ollessa niukka, valintamenettelyn merkitys korostuu.</a:t>
            </a:r>
          </a:p>
          <a:p>
            <a:pPr marL="0" indent="0">
              <a:buNone/>
            </a:pPr>
            <a:endParaRPr lang="fi-FI" sz="2000" dirty="0">
              <a:solidFill>
                <a:srgbClr val="444444"/>
              </a:solidFill>
            </a:endParaRPr>
          </a:p>
          <a:p>
            <a:pPr marL="0" indent="0">
              <a:buNone/>
            </a:pPr>
            <a:r>
              <a:rPr lang="fi-FI" sz="2000" dirty="0">
                <a:solidFill>
                  <a:srgbClr val="444444"/>
                </a:solidFill>
              </a:rPr>
              <a:t>Hakija esittää hakemuksessa omat perustelunsa siihen miten hanke edistää annettuja tavoitteita (esim. liiketoimintasuunnitelmalomakkeella tai vapaamuotoisesti). Panosta hakemukseesi, mieti miten juuri sinun hankkeesi vastaa valintaperusteisiin.</a:t>
            </a:r>
          </a:p>
          <a:p>
            <a:pPr marL="0" indent="0">
              <a:buNone/>
            </a:pPr>
            <a:r>
              <a:rPr lang="fi-FI" sz="2000" dirty="0">
                <a:solidFill>
                  <a:srgbClr val="444444"/>
                </a:solidFill>
                <a:hlinkClick r:id="rId2"/>
              </a:rPr>
              <a:t>https://www.ruokavirasto.fi/tuet/maatalous/investoinnit/maatalouden-investointituet/valintakriteerit/</a:t>
            </a:r>
            <a:endParaRPr lang="fi-FI" sz="2000" dirty="0">
              <a:solidFill>
                <a:srgbClr val="444444"/>
              </a:solidFill>
            </a:endParaRPr>
          </a:p>
          <a:p>
            <a:pPr marL="0" indent="0">
              <a:buNone/>
            </a:pPr>
            <a:endParaRPr lang="fi-FI" sz="2000" dirty="0">
              <a:solidFill>
                <a:srgbClr val="444444"/>
              </a:solidFill>
            </a:endParaRPr>
          </a:p>
          <a:p>
            <a:pPr marL="0" indent="0">
              <a:buNone/>
            </a:pPr>
            <a:endParaRPr lang="fi-FI" sz="2000" dirty="0">
              <a:solidFill>
                <a:srgbClr val="444444"/>
              </a:solidFill>
            </a:endParaRPr>
          </a:p>
          <a:p>
            <a:pPr marL="0" indent="0">
              <a:buNone/>
            </a:pPr>
            <a:r>
              <a:rPr lang="fi-FI" sz="2000" dirty="0">
                <a:solidFill>
                  <a:srgbClr val="444444"/>
                </a:solidFill>
              </a:rPr>
              <a:t>Valintamenettelyyn osallistuvat kaikki ne tukikelpoiset hakemukset joihin on toimitettu tarvittavat asiakirjat. Valintamenettelyn jälkeen kaikkiin hakemuksiin tehdään päätökset, joko myönteiset tai kielteiset. Päätösten tekovaiheeseen päästään yleensä noin 2 kk kuluttua tukijakson päättymisestä. Hakemus ei automaattisesti siirry seuraavaan jaksoon. Jos haet uudelleen, tee uusi hakemus.</a:t>
            </a:r>
            <a:endParaRPr lang="fi-FI" sz="2000" dirty="0"/>
          </a:p>
          <a:p>
            <a:pPr marL="0" indent="0">
              <a:buNone/>
            </a:pPr>
            <a:endParaRPr lang="fi-FI" dirty="0"/>
          </a:p>
        </p:txBody>
      </p:sp>
      <p:sp>
        <p:nvSpPr>
          <p:cNvPr id="3" name="Otsikko 2">
            <a:extLst>
              <a:ext uri="{FF2B5EF4-FFF2-40B4-BE49-F238E27FC236}">
                <a16:creationId xmlns:a16="http://schemas.microsoft.com/office/drawing/2014/main" id="{CAC7C796-0FD4-51C7-D329-33D6787632F0}"/>
              </a:ext>
            </a:extLst>
          </p:cNvPr>
          <p:cNvSpPr>
            <a:spLocks noGrp="1"/>
          </p:cNvSpPr>
          <p:nvPr>
            <p:ph type="title"/>
          </p:nvPr>
        </p:nvSpPr>
        <p:spPr/>
        <p:txBody>
          <a:bodyPr/>
          <a:lstStyle/>
          <a:p>
            <a:r>
              <a:rPr lang="fi-FI" dirty="0"/>
              <a:t>		Tuettavien toimenpiteiden valinta</a:t>
            </a:r>
          </a:p>
        </p:txBody>
      </p:sp>
    </p:spTree>
    <p:extLst>
      <p:ext uri="{BB962C8B-B14F-4D97-AF65-F5344CB8AC3E}">
        <p14:creationId xmlns:p14="http://schemas.microsoft.com/office/powerpoint/2010/main" val="1419140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ED46BE02-70B1-F2D1-ECFB-5B043882C931}"/>
              </a:ext>
            </a:extLst>
          </p:cNvPr>
          <p:cNvSpPr>
            <a:spLocks noGrp="1"/>
          </p:cNvSpPr>
          <p:nvPr>
            <p:ph type="body" sz="quarter" idx="22"/>
          </p:nvPr>
        </p:nvSpPr>
        <p:spPr>
          <a:xfrm>
            <a:off x="838200" y="1654139"/>
            <a:ext cx="10632439" cy="4212405"/>
          </a:xfrm>
        </p:spPr>
        <p:txBody>
          <a:bodyPr>
            <a:normAutofit fontScale="92500" lnSpcReduction="20000"/>
          </a:bodyPr>
          <a:lstStyle/>
          <a:p>
            <a:pPr marL="457200" lvl="1" indent="0" eaLnBrk="1" hangingPunct="1">
              <a:buNone/>
              <a:defRPr/>
            </a:pPr>
            <a:r>
              <a:rPr lang="fi-FI" altLang="fi-FI" sz="2300" dirty="0">
                <a:ea typeface="ヒラギノ角ゴ Pro W3" pitchFamily="-84" charset="-128"/>
              </a:rPr>
              <a:t>Investointituessa on eri valintaperusteet toimenpiteeseen 1 (kilpailukyky…) ja 2-4 (ympäristö, energia, eläinten hyvinvointi ja bioturvallisuus)</a:t>
            </a:r>
          </a:p>
          <a:p>
            <a:pPr marL="457200" lvl="1" indent="0" eaLnBrk="1" hangingPunct="1">
              <a:buNone/>
              <a:defRPr/>
            </a:pPr>
            <a:endParaRPr lang="fi-FI" altLang="fi-FI" sz="2300" dirty="0">
              <a:ea typeface="ヒラギノ角ゴ Pro W3" pitchFamily="-84" charset="-128"/>
            </a:endParaRPr>
          </a:p>
          <a:p>
            <a:pPr lvl="1" eaLnBrk="1" hangingPunct="1">
              <a:defRPr/>
            </a:pPr>
            <a:r>
              <a:rPr lang="fi-FI" altLang="fi-FI" sz="2300" dirty="0">
                <a:ea typeface="ヒラギノ角ゴ Pro W3" pitchFamily="-84" charset="-128"/>
              </a:rPr>
              <a:t>Investoinnit maatilojen kilpailukyvyn kehittämiseen ja tilojen nykyaikaistamiseen</a:t>
            </a:r>
          </a:p>
          <a:p>
            <a:pPr marL="914400" lvl="2" indent="0" eaLnBrk="1" hangingPunct="1">
              <a:buNone/>
              <a:defRPr/>
            </a:pPr>
            <a:r>
              <a:rPr lang="fi-FI" altLang="fi-FI" sz="2300" dirty="0">
                <a:ea typeface="ヒラギノ角ゴ Pro W3" pitchFamily="-84" charset="-128"/>
              </a:rPr>
              <a:t>1) Vaikutus tuen kohteena olevan yrityksen talouteen</a:t>
            </a:r>
          </a:p>
          <a:p>
            <a:pPr marL="914400" lvl="2" indent="0" eaLnBrk="1" hangingPunct="1">
              <a:buNone/>
              <a:defRPr/>
            </a:pPr>
            <a:r>
              <a:rPr lang="fi-FI" altLang="fi-FI" sz="2300" dirty="0">
                <a:ea typeface="ヒラギノ角ゴ Pro W3" pitchFamily="-84" charset="-128"/>
              </a:rPr>
              <a:t>2) Vaikutus tuen kohteena olevan yrityksen kilpailukykyyn</a:t>
            </a:r>
          </a:p>
          <a:p>
            <a:pPr marL="914400" lvl="2" indent="0" eaLnBrk="1" hangingPunct="1">
              <a:buNone/>
              <a:defRPr/>
            </a:pPr>
            <a:r>
              <a:rPr lang="fi-FI" altLang="fi-FI" sz="2300" dirty="0">
                <a:ea typeface="ヒラギノ角ゴ Pro W3" pitchFamily="-84" charset="-128"/>
              </a:rPr>
              <a:t>3) Vaikutus ympäristöön ja ilmastoon</a:t>
            </a:r>
          </a:p>
          <a:p>
            <a:pPr marL="914400" lvl="2" indent="0" eaLnBrk="1" hangingPunct="1">
              <a:buNone/>
              <a:defRPr/>
            </a:pPr>
            <a:r>
              <a:rPr lang="fi-FI" altLang="fi-FI" sz="2300" dirty="0">
                <a:ea typeface="ヒラギノ角ゴ Pro W3" pitchFamily="-84" charset="-128"/>
              </a:rPr>
              <a:t>4) Vaikutus tuotanto-olosuhteisiin</a:t>
            </a:r>
          </a:p>
          <a:p>
            <a:pPr lvl="1" eaLnBrk="1" hangingPunct="1">
              <a:defRPr/>
            </a:pPr>
            <a:r>
              <a:rPr lang="fi-FI" altLang="fi-FI" sz="2300" dirty="0">
                <a:ea typeface="ヒラギノ角ゴ Pro W3" pitchFamily="-84" charset="-128"/>
              </a:rPr>
              <a:t>Ympäristön tilaa ja kestävää tuotantotapaa edistävät investoinnit, energiainvestoinnit sekä eläinten hyvinvointia ja bioturvallisuutta edistävät investoinnit</a:t>
            </a:r>
          </a:p>
          <a:p>
            <a:pPr marL="914400" lvl="2" indent="0" eaLnBrk="1" hangingPunct="1">
              <a:buNone/>
              <a:defRPr/>
            </a:pPr>
            <a:r>
              <a:rPr lang="fi-FI" altLang="fi-FI" sz="2300" dirty="0">
                <a:ea typeface="ヒラギノ角ゴ Pro W3" pitchFamily="-84" charset="-128"/>
              </a:rPr>
              <a:t>1) Vaikutus ympäristöön</a:t>
            </a:r>
          </a:p>
          <a:p>
            <a:pPr marL="914400" lvl="2" indent="0" eaLnBrk="1" hangingPunct="1">
              <a:buNone/>
              <a:defRPr/>
            </a:pPr>
            <a:r>
              <a:rPr lang="fi-FI" altLang="fi-FI" sz="2300" dirty="0">
                <a:ea typeface="ヒラギノ角ゴ Pro W3" pitchFamily="-84" charset="-128"/>
              </a:rPr>
              <a:t>2) Vaikutus ilmastoon</a:t>
            </a:r>
          </a:p>
          <a:p>
            <a:pPr marL="914400" lvl="2" indent="0" eaLnBrk="1" hangingPunct="1">
              <a:buNone/>
              <a:defRPr/>
            </a:pPr>
            <a:r>
              <a:rPr lang="fi-FI" altLang="fi-FI" sz="2300" dirty="0">
                <a:ea typeface="ヒラギノ角ゴ Pro W3" pitchFamily="-84" charset="-128"/>
              </a:rPr>
              <a:t>3) Vaikutus tuotanto-olosuhteisiin</a:t>
            </a:r>
          </a:p>
          <a:p>
            <a:pPr marL="914400" lvl="2" indent="0" eaLnBrk="1" hangingPunct="1">
              <a:buNone/>
              <a:defRPr/>
            </a:pPr>
            <a:r>
              <a:rPr lang="fi-FI" altLang="fi-FI" sz="2300" dirty="0">
                <a:ea typeface="ヒラギノ角ゴ Pro W3" pitchFamily="-84" charset="-128"/>
              </a:rPr>
              <a:t>4) Vaikutus tuen kohteena olevan yrityksen talouteen ja kilpailukykyyn</a:t>
            </a:r>
          </a:p>
          <a:p>
            <a:pPr marL="0" indent="0">
              <a:buNone/>
            </a:pPr>
            <a:endParaRPr lang="fi-FI" dirty="0"/>
          </a:p>
          <a:p>
            <a:pPr marL="0" indent="0">
              <a:buNone/>
            </a:pPr>
            <a:endParaRPr lang="fi-FI" dirty="0"/>
          </a:p>
        </p:txBody>
      </p:sp>
      <p:sp>
        <p:nvSpPr>
          <p:cNvPr id="3" name="Otsikko 2">
            <a:extLst>
              <a:ext uri="{FF2B5EF4-FFF2-40B4-BE49-F238E27FC236}">
                <a16:creationId xmlns:a16="http://schemas.microsoft.com/office/drawing/2014/main" id="{40443A99-AFAC-EE74-1F19-D7E7951F78B7}"/>
              </a:ext>
            </a:extLst>
          </p:cNvPr>
          <p:cNvSpPr>
            <a:spLocks noGrp="1"/>
          </p:cNvSpPr>
          <p:nvPr>
            <p:ph type="title"/>
          </p:nvPr>
        </p:nvSpPr>
        <p:spPr/>
        <p:txBody>
          <a:bodyPr/>
          <a:lstStyle/>
          <a:p>
            <a:r>
              <a:rPr lang="fi-FI" dirty="0"/>
              <a:t>				Valintaperusteet</a:t>
            </a:r>
          </a:p>
        </p:txBody>
      </p:sp>
    </p:spTree>
    <p:extLst>
      <p:ext uri="{BB962C8B-B14F-4D97-AF65-F5344CB8AC3E}">
        <p14:creationId xmlns:p14="http://schemas.microsoft.com/office/powerpoint/2010/main" val="38777257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007DC10-2FD6-AE31-730A-8DC92A907CB6}"/>
              </a:ext>
            </a:extLst>
          </p:cNvPr>
          <p:cNvSpPr>
            <a:spLocks noGrp="1"/>
          </p:cNvSpPr>
          <p:nvPr>
            <p:ph type="body" sz="quarter" idx="22"/>
          </p:nvPr>
        </p:nvSpPr>
        <p:spPr>
          <a:xfrm>
            <a:off x="838200" y="1568553"/>
            <a:ext cx="10784596" cy="4711062"/>
          </a:xfrm>
        </p:spPr>
        <p:txBody>
          <a:bodyPr>
            <a:normAutofit fontScale="32500" lnSpcReduction="20000"/>
          </a:bodyPr>
          <a:lstStyle/>
          <a:p>
            <a:pPr marL="0" indent="0">
              <a:buFontTx/>
              <a:buNone/>
            </a:pPr>
            <a:r>
              <a:rPr lang="fi-FI" altLang="fi-FI" sz="5500" dirty="0">
                <a:ea typeface="ヒラギノ角ゴ Pro W3" pitchFamily="-84" charset="-128"/>
              </a:rPr>
              <a:t> </a:t>
            </a:r>
            <a:r>
              <a:rPr lang="fi-FI" altLang="fi-FI" sz="5500" dirty="0">
                <a:ea typeface="ヒラギノ角ゴ Pro W3" pitchFamily="-84" charset="-128"/>
                <a:hlinkClick r:id="rId2"/>
              </a:rPr>
              <a:t>https://www.ruokavirasto.fi/tuet/maatalous/investoinnit/maatalouden-investointituet/</a:t>
            </a:r>
            <a:endParaRPr lang="fi-FI" altLang="fi-FI" sz="5500" dirty="0">
              <a:ea typeface="ヒラギノ角ゴ Pro W3" pitchFamily="-84" charset="-128"/>
            </a:endParaRPr>
          </a:p>
          <a:p>
            <a:pPr marL="0" indent="0">
              <a:buFontTx/>
              <a:buNone/>
            </a:pPr>
            <a:endParaRPr lang="fi-FI" altLang="fi-FI" sz="6200" dirty="0">
              <a:ea typeface="ヒラギノ角ゴ Pro W3" pitchFamily="-84" charset="-128"/>
            </a:endParaRPr>
          </a:p>
          <a:p>
            <a:pPr marL="0" indent="0">
              <a:buFontTx/>
              <a:buNone/>
            </a:pPr>
            <a:r>
              <a:rPr lang="fi-FI" altLang="fi-FI" sz="6200" dirty="0">
                <a:ea typeface="ヒラギノ角ゴ Pro W3" pitchFamily="-84" charset="-128"/>
              </a:rPr>
              <a:t>Hämeen ELY-keskuksen sähköpostiosoitteet ovat muotoa etunimi.sukunimi@ely-keskus.fi</a:t>
            </a:r>
          </a:p>
          <a:p>
            <a:pPr marL="0" indent="0">
              <a:buFontTx/>
              <a:buNone/>
            </a:pPr>
            <a:r>
              <a:rPr lang="fi-FI" altLang="fi-FI" sz="6200" dirty="0">
                <a:ea typeface="ヒラギノ角ゴ Pro W3" pitchFamily="-84" charset="-128"/>
              </a:rPr>
              <a:t>•Rahoitusasiantuntija Kaisa Valaja, 0295 025 103</a:t>
            </a:r>
          </a:p>
          <a:p>
            <a:pPr marL="0" indent="0">
              <a:buFontTx/>
              <a:buNone/>
            </a:pPr>
            <a:r>
              <a:rPr lang="fi-FI" altLang="fi-FI" sz="6200" dirty="0">
                <a:ea typeface="ヒラギノ角ゴ Pro W3" pitchFamily="-84" charset="-128"/>
              </a:rPr>
              <a:t>	- investointituki </a:t>
            </a:r>
          </a:p>
          <a:p>
            <a:pPr marL="0" indent="0">
              <a:buFontTx/>
              <a:buNone/>
            </a:pPr>
            <a:r>
              <a:rPr lang="fi-FI" altLang="fi-FI" sz="6200" dirty="0">
                <a:ea typeface="ヒラギノ角ゴ Pro W3" pitchFamily="-84" charset="-128"/>
              </a:rPr>
              <a:t>•Rahoitusasiantuntija Olli Löyttyniemi, 0295 025 074 </a:t>
            </a:r>
          </a:p>
          <a:p>
            <a:pPr marL="0" indent="0">
              <a:buFontTx/>
              <a:buNone/>
            </a:pPr>
            <a:r>
              <a:rPr lang="fi-FI" altLang="fi-FI" sz="6200" dirty="0">
                <a:ea typeface="ヒラギノ角ゴ Pro W3" pitchFamily="-84" charset="-128"/>
              </a:rPr>
              <a:t>	- nuoren viljelijän aloitustuki</a:t>
            </a:r>
          </a:p>
          <a:p>
            <a:pPr marL="0" indent="0">
              <a:buFontTx/>
              <a:buNone/>
            </a:pPr>
            <a:r>
              <a:rPr lang="fi-FI" altLang="fi-FI" sz="6200" dirty="0">
                <a:ea typeface="ヒラギノ角ゴ Pro W3" pitchFamily="-84" charset="-128"/>
              </a:rPr>
              <a:t>•Rahoitusasiantuntija Tuija Hippeläinen, 0295 025 045</a:t>
            </a:r>
          </a:p>
          <a:p>
            <a:pPr marL="0" indent="0">
              <a:buFontTx/>
              <a:buNone/>
            </a:pPr>
            <a:r>
              <a:rPr lang="fi-FI" altLang="fi-FI" sz="6200" dirty="0">
                <a:ea typeface="ヒラギノ角ゴ Pro W3" pitchFamily="-84" charset="-128"/>
              </a:rPr>
              <a:t>	- maatilan yhtiöittämiseen liittyvät ennakkoluvat</a:t>
            </a:r>
          </a:p>
          <a:p>
            <a:pPr marL="0" indent="0">
              <a:buFontTx/>
              <a:buNone/>
            </a:pPr>
            <a:r>
              <a:rPr lang="fi-FI" altLang="fi-FI" sz="6200" dirty="0">
                <a:ea typeface="ヒラギノ角ゴ Pro W3" pitchFamily="-84" charset="-128"/>
              </a:rPr>
              <a:t>•Rakennusinsinööri Jaana Ojala-Järvi, 0295 025 214 </a:t>
            </a:r>
          </a:p>
          <a:p>
            <a:pPr marL="0" indent="0">
              <a:buFontTx/>
              <a:buNone/>
            </a:pPr>
            <a:r>
              <a:rPr lang="fi-FI" altLang="fi-FI" sz="6200" dirty="0">
                <a:ea typeface="ヒラギノ角ゴ Pro W3" pitchFamily="-84" charset="-128"/>
              </a:rPr>
              <a:t>	- rakennustekniset asiat </a:t>
            </a:r>
          </a:p>
          <a:p>
            <a:pPr marL="0" indent="0">
              <a:buFontTx/>
              <a:buNone/>
            </a:pPr>
            <a:r>
              <a:rPr lang="fi-FI" altLang="fi-FI" sz="6200" dirty="0">
                <a:ea typeface="ヒラギノ角ゴ Pro W3" pitchFamily="-84" charset="-128"/>
              </a:rPr>
              <a:t>•Maksatusasiantuntija Kirsi Ilvesviita-Koljonen, 0295 025 048 </a:t>
            </a:r>
          </a:p>
          <a:p>
            <a:pPr marL="0" indent="0">
              <a:buFontTx/>
              <a:buNone/>
            </a:pPr>
            <a:r>
              <a:rPr lang="fi-FI" altLang="fi-FI" sz="6200" dirty="0">
                <a:ea typeface="ヒラギノ角ゴ Pro W3" pitchFamily="-84" charset="-128"/>
              </a:rPr>
              <a:t>	- avustuksen maksu ja lainan nostoluvat</a:t>
            </a:r>
          </a:p>
          <a:p>
            <a:pPr marL="0" indent="0">
              <a:buNone/>
            </a:pPr>
            <a:endParaRPr lang="fi-FI" dirty="0"/>
          </a:p>
        </p:txBody>
      </p:sp>
      <p:sp>
        <p:nvSpPr>
          <p:cNvPr id="3" name="Otsikko 2">
            <a:extLst>
              <a:ext uri="{FF2B5EF4-FFF2-40B4-BE49-F238E27FC236}">
                <a16:creationId xmlns:a16="http://schemas.microsoft.com/office/drawing/2014/main" id="{BB35E1E2-A1BF-7A26-7E06-1893483B2633}"/>
              </a:ext>
            </a:extLst>
          </p:cNvPr>
          <p:cNvSpPr>
            <a:spLocks noGrp="1"/>
          </p:cNvSpPr>
          <p:nvPr>
            <p:ph type="title"/>
          </p:nvPr>
        </p:nvSpPr>
        <p:spPr/>
        <p:txBody>
          <a:bodyPr/>
          <a:lstStyle/>
          <a:p>
            <a:r>
              <a:rPr lang="fi-FI" dirty="0"/>
              <a:t>		Lisätietoja ja yhteystiedot</a:t>
            </a:r>
          </a:p>
        </p:txBody>
      </p:sp>
    </p:spTree>
    <p:extLst>
      <p:ext uri="{BB962C8B-B14F-4D97-AF65-F5344CB8AC3E}">
        <p14:creationId xmlns:p14="http://schemas.microsoft.com/office/powerpoint/2010/main" val="12139536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8BCE890B-95EB-7A28-CF89-41343AFFF4EB}"/>
              </a:ext>
            </a:extLst>
          </p:cNvPr>
          <p:cNvSpPr>
            <a:spLocks noGrp="1"/>
          </p:cNvSpPr>
          <p:nvPr>
            <p:ph type="ctrTitle"/>
          </p:nvPr>
        </p:nvSpPr>
        <p:spPr/>
        <p:txBody>
          <a:bodyPr/>
          <a:lstStyle/>
          <a:p>
            <a:r>
              <a:rPr lang="fi-FI" dirty="0"/>
              <a:t>Kiitos!</a:t>
            </a:r>
          </a:p>
        </p:txBody>
      </p:sp>
      <p:sp>
        <p:nvSpPr>
          <p:cNvPr id="5" name="Alaotsikko 4">
            <a:extLst>
              <a:ext uri="{FF2B5EF4-FFF2-40B4-BE49-F238E27FC236}">
                <a16:creationId xmlns:a16="http://schemas.microsoft.com/office/drawing/2014/main" id="{89D2C94A-5EF0-F8A4-9739-1EB8396D0D1B}"/>
              </a:ext>
            </a:extLst>
          </p:cNvPr>
          <p:cNvSpPr>
            <a:spLocks noGrp="1"/>
          </p:cNvSpPr>
          <p:nvPr>
            <p:ph type="subTitle" idx="1"/>
          </p:nvPr>
        </p:nvSpPr>
        <p:spPr/>
        <p:txBody>
          <a:bodyPr/>
          <a:lstStyle/>
          <a:p>
            <a:r>
              <a:rPr lang="fi-FI" dirty="0"/>
              <a:t>4.4.2024 Maatalouden investointituki</a:t>
            </a:r>
          </a:p>
        </p:txBody>
      </p:sp>
    </p:spTree>
    <p:extLst>
      <p:ext uri="{BB962C8B-B14F-4D97-AF65-F5344CB8AC3E}">
        <p14:creationId xmlns:p14="http://schemas.microsoft.com/office/powerpoint/2010/main" val="4237603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58BEF762-ED47-BA7A-0484-4F0B8C271926}"/>
              </a:ext>
            </a:extLst>
          </p:cNvPr>
          <p:cNvSpPr>
            <a:spLocks noGrp="1"/>
          </p:cNvSpPr>
          <p:nvPr>
            <p:ph type="body" sz="quarter" idx="22"/>
          </p:nvPr>
        </p:nvSpPr>
        <p:spPr/>
        <p:txBody>
          <a:bodyPr>
            <a:normAutofit/>
          </a:bodyPr>
          <a:lstStyle/>
          <a:p>
            <a:pPr marL="0" indent="0">
              <a:buFontTx/>
              <a:buNone/>
            </a:pPr>
            <a:r>
              <a:rPr lang="fi-FI" altLang="fi-FI" sz="2000" dirty="0">
                <a:ea typeface="ヒラギノ角ゴ Pro W3" pitchFamily="-84" charset="-128"/>
              </a:rPr>
              <a:t>Perinteisen maatalouden toimintojen tukemista </a:t>
            </a:r>
          </a:p>
          <a:p>
            <a:pPr marL="0" indent="0">
              <a:buFontTx/>
              <a:buNone/>
            </a:pPr>
            <a:r>
              <a:rPr lang="fi-FI" altLang="fi-FI" sz="2000" dirty="0">
                <a:ea typeface="ヒラギノ角ゴ Pro W3" pitchFamily="-84" charset="-128"/>
              </a:rPr>
              <a:t>Pääpaino maatilojen kilpailukykyä ja kannattavuutta parantavissa investoinneissa </a:t>
            </a:r>
          </a:p>
          <a:p>
            <a:pPr marL="0" indent="0">
              <a:buFontTx/>
              <a:buNone/>
            </a:pPr>
            <a:r>
              <a:rPr lang="fi-FI" altLang="fi-FI" sz="2000" dirty="0">
                <a:solidFill>
                  <a:srgbClr val="FF0000"/>
                </a:solidFill>
                <a:ea typeface="ヒラギノ角ゴ Pro W3" pitchFamily="-84" charset="-128"/>
              </a:rPr>
              <a:t>Tuen harkinnanvaraisuus </a:t>
            </a:r>
          </a:p>
          <a:p>
            <a:pPr marL="0" indent="0">
              <a:buNone/>
            </a:pPr>
            <a:r>
              <a:rPr lang="fi-FI" altLang="fi-FI" sz="2000" dirty="0">
                <a:ea typeface="ヒラギノ角ゴ Pro W3" pitchFamily="-84" charset="-128"/>
              </a:rPr>
              <a:t>Jatkuva haku, vain sähköisesti Hyrrässä </a:t>
            </a:r>
            <a:r>
              <a:rPr lang="fi-FI" sz="2000" b="0" i="0" dirty="0">
                <a:solidFill>
                  <a:srgbClr val="444444"/>
                </a:solidFill>
                <a:effectLst/>
                <a:hlinkClick r:id="rId2"/>
              </a:rPr>
              <a:t>https://hyrra.ruokavirasto.fi/login.html</a:t>
            </a:r>
            <a:endParaRPr lang="fi-FI" sz="2000" b="0" i="0" dirty="0">
              <a:solidFill>
                <a:srgbClr val="444444"/>
              </a:solidFill>
              <a:effectLst/>
            </a:endParaRPr>
          </a:p>
          <a:p>
            <a:pPr marL="0" indent="0">
              <a:buFontTx/>
              <a:buNone/>
            </a:pPr>
            <a:r>
              <a:rPr lang="fi-FI" altLang="fi-FI" dirty="0">
                <a:ea typeface="ヒラギノ角ゴ Pro W3" pitchFamily="-84" charset="-128"/>
              </a:rPr>
              <a:t>T</a:t>
            </a:r>
            <a:r>
              <a:rPr lang="fi-FI" altLang="fi-FI" sz="2000" dirty="0">
                <a:ea typeface="ヒラギノ角ゴ Pro W3" pitchFamily="-84" charset="-128"/>
              </a:rPr>
              <a:t>uki myönnetään tukijaksoittain tukikelpoisille </a:t>
            </a:r>
            <a:r>
              <a:rPr lang="fi-FI" altLang="fi-FI" dirty="0">
                <a:ea typeface="ヒラギノ角ゴ Pro W3" pitchFamily="-84" charset="-128"/>
              </a:rPr>
              <a:t>hakemuksille </a:t>
            </a:r>
            <a:r>
              <a:rPr lang="fi-FI" altLang="fi-FI" sz="2000" dirty="0">
                <a:ea typeface="ヒラギノ角ゴ Pro W3" pitchFamily="-84" charset="-128"/>
              </a:rPr>
              <a:t>määrärahojen puitteissa </a:t>
            </a:r>
          </a:p>
          <a:p>
            <a:pPr marL="0" indent="0">
              <a:buFontTx/>
              <a:buNone/>
            </a:pPr>
            <a:r>
              <a:rPr lang="fi-FI" altLang="fi-FI" sz="2000" dirty="0">
                <a:ea typeface="ヒラギノ角ゴ Pro W3" pitchFamily="-84" charset="-128"/>
              </a:rPr>
              <a:t>Valintamenettely jokaisessa tukijaksossa oleville hakemuksille</a:t>
            </a:r>
          </a:p>
          <a:p>
            <a:pPr marL="0" indent="0">
              <a:buFontTx/>
              <a:buNone/>
            </a:pPr>
            <a:r>
              <a:rPr lang="fi-FI" altLang="fi-FI" sz="2000" dirty="0">
                <a:ea typeface="ヒラギノ角ゴ Pro W3" pitchFamily="-84" charset="-128"/>
              </a:rPr>
              <a:t>Päätökset tehdään noin kahden kuukauden päästä </a:t>
            </a:r>
            <a:r>
              <a:rPr lang="fi-FI" altLang="fi-FI" dirty="0">
                <a:ea typeface="ヒラギノ角ゴ Pro W3" pitchFamily="-84" charset="-128"/>
              </a:rPr>
              <a:t>tuki</a:t>
            </a:r>
            <a:r>
              <a:rPr lang="fi-FI" altLang="fi-FI" sz="2000" dirty="0">
                <a:ea typeface="ヒラギノ角ゴ Pro W3" pitchFamily="-84" charset="-128"/>
              </a:rPr>
              <a:t>jakson päättymisestä</a:t>
            </a:r>
          </a:p>
          <a:p>
            <a:pPr marL="0" indent="0">
              <a:buFontTx/>
              <a:buNone/>
            </a:pPr>
            <a:r>
              <a:rPr lang="fi-FI" altLang="fi-FI" dirty="0">
                <a:ea typeface="ヒラギノ角ゴ Pro W3" pitchFamily="-84" charset="-128"/>
              </a:rPr>
              <a:t>Ehdollisuuden vaatimusten noudattaminen kuten viljelijätukipuolellakin</a:t>
            </a:r>
            <a:endParaRPr lang="fi-FI" altLang="fi-FI" sz="2000" dirty="0">
              <a:ea typeface="ヒラギノ角ゴ Pro W3" pitchFamily="-84" charset="-128"/>
            </a:endParaRPr>
          </a:p>
          <a:p>
            <a:pPr marL="0" indent="0">
              <a:buNone/>
            </a:pPr>
            <a:endParaRPr lang="fi-FI" dirty="0"/>
          </a:p>
        </p:txBody>
      </p:sp>
      <p:sp>
        <p:nvSpPr>
          <p:cNvPr id="3" name="Otsikko 2">
            <a:extLst>
              <a:ext uri="{FF2B5EF4-FFF2-40B4-BE49-F238E27FC236}">
                <a16:creationId xmlns:a16="http://schemas.microsoft.com/office/drawing/2014/main" id="{00111803-F761-0F74-90D2-0BB894C59CF5}"/>
              </a:ext>
            </a:extLst>
          </p:cNvPr>
          <p:cNvSpPr>
            <a:spLocks noGrp="1"/>
          </p:cNvSpPr>
          <p:nvPr>
            <p:ph type="title"/>
          </p:nvPr>
        </p:nvSpPr>
        <p:spPr/>
        <p:txBody>
          <a:bodyPr>
            <a:normAutofit/>
          </a:bodyPr>
          <a:lstStyle/>
          <a:p>
            <a:r>
              <a:rPr lang="fi-FI" altLang="fi-FI" sz="2800" dirty="0">
                <a:ea typeface="ヒラギノ角ゴ Pro W3" pitchFamily="-84" charset="-128"/>
              </a:rPr>
              <a:t>TUKIJÄRJESTELMÄN KESKEISET PERIAATTEET</a:t>
            </a:r>
            <a:endParaRPr lang="fi-FI" sz="2800" dirty="0"/>
          </a:p>
        </p:txBody>
      </p:sp>
    </p:spTree>
    <p:extLst>
      <p:ext uri="{BB962C8B-B14F-4D97-AF65-F5344CB8AC3E}">
        <p14:creationId xmlns:p14="http://schemas.microsoft.com/office/powerpoint/2010/main" val="600905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FB7BDA6B-41E6-B378-57F0-51A364D29471}"/>
              </a:ext>
            </a:extLst>
          </p:cNvPr>
          <p:cNvSpPr>
            <a:spLocks noGrp="1"/>
          </p:cNvSpPr>
          <p:nvPr>
            <p:ph type="body" sz="quarter" idx="22"/>
          </p:nvPr>
        </p:nvSpPr>
        <p:spPr/>
        <p:txBody>
          <a:bodyPr>
            <a:normAutofit fontScale="77500" lnSpcReduction="20000"/>
          </a:bodyPr>
          <a:lstStyle/>
          <a:p>
            <a:pPr marL="0" indent="0" eaLnBrk="1" hangingPunct="1">
              <a:lnSpc>
                <a:spcPct val="100000"/>
              </a:lnSpc>
              <a:spcBef>
                <a:spcPct val="0"/>
              </a:spcBef>
              <a:spcAft>
                <a:spcPct val="20000"/>
              </a:spcAft>
              <a:buClr>
                <a:srgbClr val="FE0076"/>
              </a:buClr>
              <a:buNone/>
            </a:pPr>
            <a:r>
              <a:rPr lang="fi-FI" altLang="fi-FI" sz="2000" dirty="0"/>
              <a:t>Tukea voidaan myöntää luonnolliselle henkilölle tai yksityisoikeudelliselle yhteisölle, joka elinkeinonaan harjoittaa tai ryhtyy harjoittamaan maatilalla maataloutta (maatalousyrittäjä)</a:t>
            </a:r>
          </a:p>
          <a:p>
            <a:pPr marL="0" indent="0" eaLnBrk="1" hangingPunct="1">
              <a:lnSpc>
                <a:spcPct val="100000"/>
              </a:lnSpc>
              <a:spcBef>
                <a:spcPct val="0"/>
              </a:spcBef>
              <a:spcAft>
                <a:spcPct val="20000"/>
              </a:spcAft>
              <a:buClr>
                <a:srgbClr val="FE0076"/>
              </a:buClr>
              <a:buNone/>
            </a:pPr>
            <a:endParaRPr lang="fi-FI" altLang="fi-FI" sz="2000" dirty="0"/>
          </a:p>
          <a:p>
            <a:pPr marL="0" indent="0" eaLnBrk="1" hangingPunct="1">
              <a:lnSpc>
                <a:spcPct val="100000"/>
              </a:lnSpc>
              <a:spcBef>
                <a:spcPct val="0"/>
              </a:spcBef>
              <a:spcAft>
                <a:spcPct val="20000"/>
              </a:spcAft>
              <a:buClr>
                <a:srgbClr val="FE0076"/>
              </a:buClr>
              <a:buNone/>
            </a:pPr>
            <a:r>
              <a:rPr lang="fi-FI" altLang="fi-FI" sz="2000" dirty="0"/>
              <a:t>Lisäksi tukea voidaan myöntää yksityisoikeudelliselle yhteisölle, jonka osakkaista tai jäsenistä enemmän kuin puolet on luonnollisia henkilöitä ja jonka tarkoituksena on edistää yhteistoimintaa osakkaiden tai jäsenten harjoittamassa maatalouden tuotantotoiminnassa. (Maatalousyrittäjien yhteenliittymä, esim. Kuivuri-Oy). </a:t>
            </a:r>
          </a:p>
          <a:p>
            <a:pPr marL="0" indent="0" eaLnBrk="1" hangingPunct="1">
              <a:lnSpc>
                <a:spcPct val="100000"/>
              </a:lnSpc>
              <a:spcBef>
                <a:spcPct val="0"/>
              </a:spcBef>
              <a:spcAft>
                <a:spcPct val="20000"/>
              </a:spcAft>
              <a:buClr>
                <a:srgbClr val="FE0076"/>
              </a:buClr>
              <a:buNone/>
            </a:pPr>
            <a:endParaRPr lang="fi-FI" altLang="fi-FI" sz="2000" dirty="0"/>
          </a:p>
          <a:p>
            <a:pPr marL="0" indent="0" eaLnBrk="1" hangingPunct="1">
              <a:lnSpc>
                <a:spcPct val="100000"/>
              </a:lnSpc>
              <a:spcBef>
                <a:spcPct val="0"/>
              </a:spcBef>
              <a:spcAft>
                <a:spcPct val="20000"/>
              </a:spcAft>
              <a:buClr>
                <a:srgbClr val="FE0076"/>
              </a:buClr>
              <a:buNone/>
            </a:pPr>
            <a:r>
              <a:rPr lang="fi-FI" altLang="fi-FI" sz="2000" dirty="0"/>
              <a:t>Jos hakija on yhteisömuotoinen maatalousyrittäjä, tuen myöntämisen edellytyksenä on, että määräysvalta yhteisössä on yhdellä tai useammalla luonnollisella henkilöllä, joka täyttää ikää ja ammattitaitoa koskevat edellytykset’</a:t>
            </a:r>
          </a:p>
          <a:p>
            <a:pPr marL="0" indent="0" eaLnBrk="1" hangingPunct="1">
              <a:lnSpc>
                <a:spcPct val="100000"/>
              </a:lnSpc>
              <a:spcBef>
                <a:spcPct val="0"/>
              </a:spcBef>
              <a:spcAft>
                <a:spcPct val="20000"/>
              </a:spcAft>
              <a:buClr>
                <a:srgbClr val="FE0076"/>
              </a:buClr>
              <a:buNone/>
            </a:pPr>
            <a:endParaRPr lang="fi-FI" altLang="fi-FI" sz="2000" dirty="0"/>
          </a:p>
          <a:p>
            <a:pPr marL="0" indent="0" eaLnBrk="1" hangingPunct="1">
              <a:lnSpc>
                <a:spcPct val="100000"/>
              </a:lnSpc>
              <a:spcBef>
                <a:spcPct val="0"/>
              </a:spcBef>
              <a:spcAft>
                <a:spcPct val="20000"/>
              </a:spcAft>
              <a:buClr>
                <a:srgbClr val="FE0076"/>
              </a:buClr>
              <a:buNone/>
            </a:pPr>
            <a:r>
              <a:rPr lang="fi-FI" altLang="fi-FI" sz="2000" dirty="0"/>
              <a:t>Jos hakija on maatalousyrittäjien yhteenliittymä, edellytyksenä on, että kaikki yhteisön osakkaat tai jäsenet täyttävät ikää ja ammattitaitoa koskevat edellytykset </a:t>
            </a:r>
          </a:p>
          <a:p>
            <a:pPr marL="0" indent="0" eaLnBrk="1" hangingPunct="1">
              <a:lnSpc>
                <a:spcPct val="100000"/>
              </a:lnSpc>
              <a:spcBef>
                <a:spcPct val="0"/>
              </a:spcBef>
              <a:spcAft>
                <a:spcPct val="20000"/>
              </a:spcAft>
              <a:buClr>
                <a:srgbClr val="FE0076"/>
              </a:buClr>
              <a:buNone/>
            </a:pPr>
            <a:endParaRPr lang="fi-FI" altLang="fi-FI" sz="2000" dirty="0"/>
          </a:p>
          <a:p>
            <a:pPr marL="0" indent="0" eaLnBrk="1" hangingPunct="1">
              <a:lnSpc>
                <a:spcPct val="100000"/>
              </a:lnSpc>
              <a:spcBef>
                <a:spcPct val="0"/>
              </a:spcBef>
              <a:spcAft>
                <a:spcPct val="20000"/>
              </a:spcAft>
              <a:buClr>
                <a:srgbClr val="FE0076"/>
              </a:buClr>
              <a:buNone/>
            </a:pPr>
            <a:r>
              <a:rPr lang="fi-FI" altLang="fi-FI" sz="2000" dirty="0"/>
              <a:t>Ammattitaitoa ei kuitenkaan edellytetä, jos kyseessä on ympäristön tilaa, ja kestävää tuotantotapaa edistävä investointi, maatilojen energiainvestointi tai eläinten hyvinvointia ja bioturvallisuutta edistävä investointi</a:t>
            </a:r>
          </a:p>
          <a:p>
            <a:pPr marL="0" indent="0">
              <a:buNone/>
            </a:pPr>
            <a:endParaRPr lang="fi-FI" dirty="0"/>
          </a:p>
        </p:txBody>
      </p:sp>
      <p:sp>
        <p:nvSpPr>
          <p:cNvPr id="3" name="Otsikko 2">
            <a:extLst>
              <a:ext uri="{FF2B5EF4-FFF2-40B4-BE49-F238E27FC236}">
                <a16:creationId xmlns:a16="http://schemas.microsoft.com/office/drawing/2014/main" id="{09BF1349-2DFE-72A9-1837-169D33946A80}"/>
              </a:ext>
            </a:extLst>
          </p:cNvPr>
          <p:cNvSpPr>
            <a:spLocks noGrp="1"/>
          </p:cNvSpPr>
          <p:nvPr>
            <p:ph type="title"/>
          </p:nvPr>
        </p:nvSpPr>
        <p:spPr/>
        <p:txBody>
          <a:bodyPr/>
          <a:lstStyle/>
          <a:p>
            <a:r>
              <a:rPr lang="fi-FI" dirty="0"/>
              <a:t>		Tuen saajaa koskevat edellytykset</a:t>
            </a:r>
          </a:p>
        </p:txBody>
      </p:sp>
    </p:spTree>
    <p:extLst>
      <p:ext uri="{BB962C8B-B14F-4D97-AF65-F5344CB8AC3E}">
        <p14:creationId xmlns:p14="http://schemas.microsoft.com/office/powerpoint/2010/main" val="139493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30564E24-FEBD-959B-2D64-1535ABF1D30F}"/>
              </a:ext>
            </a:extLst>
          </p:cNvPr>
          <p:cNvSpPr>
            <a:spLocks noGrp="1"/>
          </p:cNvSpPr>
          <p:nvPr>
            <p:ph type="body" sz="quarter" idx="22"/>
          </p:nvPr>
        </p:nvSpPr>
        <p:spPr/>
        <p:txBody>
          <a:bodyPr>
            <a:normAutofit lnSpcReduction="10000"/>
          </a:bodyPr>
          <a:lstStyle/>
          <a:p>
            <a:pPr marL="0" indent="0" algn="l">
              <a:buNone/>
            </a:pPr>
            <a:r>
              <a:rPr lang="fi-FI" sz="2000" dirty="0"/>
              <a:t>Investointituessa r</a:t>
            </a:r>
            <a:r>
              <a:rPr lang="fi-FI" sz="2000" b="0" i="0" u="none" strike="noStrike" baseline="0" dirty="0"/>
              <a:t>iittävänä ammattitaitona pidetään:</a:t>
            </a:r>
          </a:p>
          <a:p>
            <a:pPr marL="0" indent="0" algn="l">
              <a:buNone/>
            </a:pPr>
            <a:r>
              <a:rPr lang="fi-FI" sz="2000" dirty="0"/>
              <a:t>	</a:t>
            </a:r>
            <a:r>
              <a:rPr lang="fi-FI" sz="2000" b="0" i="0" u="none" strike="noStrike" baseline="0" dirty="0"/>
              <a:t> tuen kohteena olevan yritystoiminnan harjoittamisen kannalta tarkoituksenmukaista 	vähintään toisen asteen luonnonvara-alan tutkintoa.</a:t>
            </a:r>
            <a:endParaRPr lang="fi-FI" sz="2000" dirty="0"/>
          </a:p>
          <a:p>
            <a:pPr marL="0" indent="0" algn="l">
              <a:buNone/>
            </a:pPr>
            <a:r>
              <a:rPr lang="fi-FI" sz="2000" b="0" i="0" u="none" strike="noStrike" baseline="0" dirty="0"/>
              <a:t>	</a:t>
            </a:r>
          </a:p>
          <a:p>
            <a:pPr marL="0" indent="0" algn="l">
              <a:buNone/>
            </a:pPr>
            <a:r>
              <a:rPr lang="fi-FI" sz="2000" dirty="0"/>
              <a:t>	</a:t>
            </a:r>
            <a:r>
              <a:rPr lang="fi-FI" sz="2000" b="0" i="0" u="none" strike="noStrike" baseline="0" dirty="0"/>
              <a:t>vähintään kolmen vuoden käytännön kokemusta maataloudesta ja sen lisäksi 	hankittua tuen kohteena olevan yritystoiminnan harjoittamisen kannalta 	tarkoituksenmukaista koulutusta, jonka laajuus vastaa vähintään 10 opintoviikkoa tai 	15 opintopistettä. </a:t>
            </a:r>
          </a:p>
          <a:p>
            <a:pPr marL="0" indent="0" algn="l">
              <a:buNone/>
            </a:pPr>
            <a:r>
              <a:rPr lang="fi-FI" sz="2000" b="0" i="0" u="none" strike="noStrike" baseline="0" dirty="0"/>
              <a:t>	</a:t>
            </a:r>
          </a:p>
          <a:p>
            <a:pPr marL="0" indent="0" algn="l">
              <a:buNone/>
            </a:pPr>
            <a:r>
              <a:rPr lang="fi-FI" sz="2000" dirty="0"/>
              <a:t>	j</a:t>
            </a:r>
            <a:r>
              <a:rPr lang="fi-FI" sz="2000" b="0" i="0" u="none" strike="noStrike" baseline="0" dirty="0"/>
              <a:t>os tuotantosuunta ei tuettavan investoinnin vuoksi muutu, riittävänä 	ammattitaitona pidetään vähintään kolmen vuoden työkokemusta maataloudesta</a:t>
            </a:r>
            <a:endParaRPr lang="fi-FI" sz="2000" dirty="0"/>
          </a:p>
          <a:p>
            <a:pPr marL="0" indent="0">
              <a:buNone/>
            </a:pPr>
            <a:endParaRPr lang="fi-FI" dirty="0"/>
          </a:p>
        </p:txBody>
      </p:sp>
      <p:sp>
        <p:nvSpPr>
          <p:cNvPr id="3" name="Otsikko 2">
            <a:extLst>
              <a:ext uri="{FF2B5EF4-FFF2-40B4-BE49-F238E27FC236}">
                <a16:creationId xmlns:a16="http://schemas.microsoft.com/office/drawing/2014/main" id="{39224613-D2DB-DA92-F82B-03B926050443}"/>
              </a:ext>
            </a:extLst>
          </p:cNvPr>
          <p:cNvSpPr>
            <a:spLocks noGrp="1"/>
          </p:cNvSpPr>
          <p:nvPr>
            <p:ph type="title"/>
          </p:nvPr>
        </p:nvSpPr>
        <p:spPr/>
        <p:txBody>
          <a:bodyPr>
            <a:normAutofit/>
          </a:bodyPr>
          <a:lstStyle/>
          <a:p>
            <a:r>
              <a:rPr lang="fi-FI" sz="3200" dirty="0">
                <a:latin typeface="Arial" panose="020B0604020202020204" pitchFamily="34" charset="0"/>
                <a:cs typeface="Arial" panose="020B0604020202020204" pitchFamily="34" charset="0"/>
              </a:rPr>
              <a:t>			</a:t>
            </a:r>
            <a:r>
              <a:rPr lang="fi-FI" sz="3200" dirty="0"/>
              <a:t>Ammattitaitovaatimus</a:t>
            </a:r>
          </a:p>
        </p:txBody>
      </p:sp>
    </p:spTree>
    <p:extLst>
      <p:ext uri="{BB962C8B-B14F-4D97-AF65-F5344CB8AC3E}">
        <p14:creationId xmlns:p14="http://schemas.microsoft.com/office/powerpoint/2010/main" val="1406026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7F565B03-93F1-1E10-E37F-ACDEDA5C7D9D}"/>
              </a:ext>
            </a:extLst>
          </p:cNvPr>
          <p:cNvSpPr>
            <a:spLocks noGrp="1"/>
          </p:cNvSpPr>
          <p:nvPr>
            <p:ph type="body" sz="quarter" idx="22"/>
          </p:nvPr>
        </p:nvSpPr>
        <p:spPr/>
        <p:txBody>
          <a:bodyPr>
            <a:normAutofit fontScale="77500" lnSpcReduction="20000"/>
          </a:bodyPr>
          <a:lstStyle/>
          <a:p>
            <a:pPr marL="0" indent="0">
              <a:buNone/>
            </a:pPr>
            <a:r>
              <a:rPr lang="fi-FI" b="0" i="0" dirty="0">
                <a:solidFill>
                  <a:srgbClr val="444444"/>
                </a:solidFill>
                <a:effectLst/>
              </a:rPr>
              <a:t>T</a:t>
            </a:r>
            <a:r>
              <a:rPr lang="fi-FI" sz="2000" b="0" i="0" dirty="0">
                <a:solidFill>
                  <a:srgbClr val="444444"/>
                </a:solidFill>
                <a:effectLst/>
              </a:rPr>
              <a:t>uen kohteena oleva maatila on joko omistuksessa tai hallitaan vuokrasopimuksen perusteella.</a:t>
            </a:r>
          </a:p>
          <a:p>
            <a:pPr marL="0" indent="0">
              <a:buNone/>
            </a:pPr>
            <a:r>
              <a:rPr lang="fi-FI" sz="2000" b="0" i="0" dirty="0">
                <a:solidFill>
                  <a:srgbClr val="444444"/>
                </a:solidFill>
                <a:effectLst/>
              </a:rPr>
              <a:t>Jos sellaista maatilan osaa, jolle tuen kohteena oleva rakentamisinvestointi toteutetaan, hallitaan vuokrasopimuksen tai kiinteistön hallinnan jakamista koskevan sopimuksen perusteella, tuen myöntämisen edellytyksenä on, että sopimukseen perustuva oikeus on kirjattu, vuokraoikeus on siirrettävissä kolmannelle kiinteistön omistajaa kuulematta ja vuokraoikeuden voimassaolo jatkuu vähintään kymmenen vuotta tuen hakemisesta.</a:t>
            </a:r>
          </a:p>
          <a:p>
            <a:pPr marL="0" indent="0">
              <a:buNone/>
            </a:pPr>
            <a:endParaRPr lang="fi-FI" sz="2000" b="0" i="0" dirty="0">
              <a:solidFill>
                <a:srgbClr val="444444"/>
              </a:solidFill>
              <a:effectLst/>
            </a:endParaRPr>
          </a:p>
          <a:p>
            <a:pPr marL="0" indent="0">
              <a:buNone/>
            </a:pPr>
            <a:endParaRPr lang="fi-FI" sz="2000" b="0" i="0" dirty="0">
              <a:solidFill>
                <a:srgbClr val="444444"/>
              </a:solidFill>
              <a:effectLst/>
            </a:endParaRPr>
          </a:p>
          <a:p>
            <a:pPr marL="0" indent="0">
              <a:buNone/>
            </a:pPr>
            <a:r>
              <a:rPr lang="fi-FI" sz="2000" b="0" i="0" dirty="0">
                <a:solidFill>
                  <a:srgbClr val="444444"/>
                </a:solidFill>
                <a:effectLst/>
              </a:rPr>
              <a:t>Jos hakija on maatalousyrittäjien yhteenliittymä ja tukea haetaan yhteisön osakkaan tai jäsenen maatilaa varten, osakas tai jäsen hallitsee tuen kohteena olevaa maatilaa omistuksen tai vuokrasopimuksen perusteella.</a:t>
            </a:r>
          </a:p>
          <a:p>
            <a:pPr marL="0" indent="0">
              <a:buNone/>
            </a:pPr>
            <a:endParaRPr lang="fi-FI" sz="2000" b="0" i="0" dirty="0">
              <a:solidFill>
                <a:srgbClr val="444444"/>
              </a:solidFill>
              <a:effectLst/>
            </a:endParaRPr>
          </a:p>
          <a:p>
            <a:pPr marL="0" indent="0">
              <a:buNone/>
            </a:pPr>
            <a:r>
              <a:rPr lang="fi-FI" sz="2000" b="0" i="0" dirty="0">
                <a:solidFill>
                  <a:srgbClr val="444444"/>
                </a:solidFill>
                <a:effectLst/>
              </a:rPr>
              <a:t>Jos maatilan investointituen kohteena olevan maatilan hallinta kuuluu yhteisesti kahdelle tai useammalle taholle, tukea voidaan myöntää, jos nämä hakevat tukea yhdessä ja vähintään kolmasosa maatilasta on sellaisen maatalousyrittäjän hallinnassa, joka täyttää ikä- ja ammattitaitovaatimuksen (esi</a:t>
            </a:r>
            <a:r>
              <a:rPr lang="fi-FI" sz="2000" dirty="0">
                <a:solidFill>
                  <a:srgbClr val="444444"/>
                </a:solidFill>
              </a:rPr>
              <a:t>m. aviopari, kuolinpesä, </a:t>
            </a:r>
            <a:r>
              <a:rPr lang="fi-FI" sz="2000" dirty="0" err="1">
                <a:solidFill>
                  <a:srgbClr val="FF0000"/>
                </a:solidFill>
              </a:rPr>
              <a:t>maatalousyhtymä</a:t>
            </a:r>
            <a:r>
              <a:rPr lang="fi-FI" sz="2000" dirty="0">
                <a:solidFill>
                  <a:srgbClr val="444444"/>
                </a:solidFill>
              </a:rPr>
              <a:t>).</a:t>
            </a:r>
            <a:endParaRPr lang="fi-FI" dirty="0"/>
          </a:p>
          <a:p>
            <a:pPr marL="0" indent="0">
              <a:buNone/>
            </a:pPr>
            <a:endParaRPr lang="fi-FI" dirty="0"/>
          </a:p>
        </p:txBody>
      </p:sp>
      <p:sp>
        <p:nvSpPr>
          <p:cNvPr id="3" name="Otsikko 2">
            <a:extLst>
              <a:ext uri="{FF2B5EF4-FFF2-40B4-BE49-F238E27FC236}">
                <a16:creationId xmlns:a16="http://schemas.microsoft.com/office/drawing/2014/main" id="{72764D47-19A7-7E34-87DE-68E6C76B25E9}"/>
              </a:ext>
            </a:extLst>
          </p:cNvPr>
          <p:cNvSpPr>
            <a:spLocks noGrp="1"/>
          </p:cNvSpPr>
          <p:nvPr>
            <p:ph type="title"/>
          </p:nvPr>
        </p:nvSpPr>
        <p:spPr/>
        <p:txBody>
          <a:bodyPr/>
          <a:lstStyle/>
          <a:p>
            <a:r>
              <a:rPr lang="fi-FI" sz="2800" dirty="0"/>
              <a:t>		Maatilan hallintaa koskevat edellytykset</a:t>
            </a:r>
            <a:endParaRPr lang="fi-FI" dirty="0"/>
          </a:p>
        </p:txBody>
      </p:sp>
    </p:spTree>
    <p:extLst>
      <p:ext uri="{BB962C8B-B14F-4D97-AF65-F5344CB8AC3E}">
        <p14:creationId xmlns:p14="http://schemas.microsoft.com/office/powerpoint/2010/main" val="4058735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651D57E-B108-A3B6-B853-ECE7F48047E8}"/>
              </a:ext>
            </a:extLst>
          </p:cNvPr>
          <p:cNvSpPr>
            <a:spLocks noGrp="1"/>
          </p:cNvSpPr>
          <p:nvPr>
            <p:ph type="body" sz="quarter" idx="22"/>
          </p:nvPr>
        </p:nvSpPr>
        <p:spPr/>
        <p:txBody>
          <a:bodyPr/>
          <a:lstStyle/>
          <a:p>
            <a:pPr marL="0" indent="0">
              <a:buNone/>
            </a:pPr>
            <a:r>
              <a:rPr lang="fi-FI" sz="2000" b="0" i="0" dirty="0">
                <a:solidFill>
                  <a:srgbClr val="444444"/>
                </a:solidFill>
                <a:effectLst/>
              </a:rPr>
              <a:t>Tuen kohteena olevalla </a:t>
            </a:r>
            <a:r>
              <a:rPr lang="fi-FI" sz="2000" b="1" dirty="0">
                <a:solidFill>
                  <a:srgbClr val="444444"/>
                </a:solidFill>
              </a:rPr>
              <a:t>maatalouden</a:t>
            </a:r>
            <a:r>
              <a:rPr lang="fi-FI" sz="2000" dirty="0">
                <a:solidFill>
                  <a:srgbClr val="444444"/>
                </a:solidFill>
              </a:rPr>
              <a:t> </a:t>
            </a:r>
            <a:r>
              <a:rPr lang="fi-FI" sz="2000" b="1" i="0" dirty="0">
                <a:solidFill>
                  <a:srgbClr val="444444"/>
                </a:solidFill>
                <a:effectLst/>
              </a:rPr>
              <a:t>yritystoiminnalla tulee olla edellytykset jatkuvaan kannattavuuteen</a:t>
            </a:r>
            <a:r>
              <a:rPr lang="fi-FI" sz="2000" b="1" dirty="0">
                <a:solidFill>
                  <a:srgbClr val="444444"/>
                </a:solidFill>
              </a:rPr>
              <a:t> </a:t>
            </a:r>
            <a:r>
              <a:rPr lang="fi-FI" sz="2000" b="0" i="0" dirty="0">
                <a:solidFill>
                  <a:srgbClr val="444444"/>
                </a:solidFill>
                <a:effectLst/>
              </a:rPr>
              <a:t>(tuki voi kohdistua vain maatalouteen).</a:t>
            </a:r>
          </a:p>
          <a:p>
            <a:pPr marL="0" indent="0">
              <a:buNone/>
            </a:pPr>
            <a:endParaRPr lang="fi-FI" sz="2000" dirty="0">
              <a:solidFill>
                <a:srgbClr val="444444"/>
              </a:solidFill>
            </a:endParaRPr>
          </a:p>
          <a:p>
            <a:pPr marL="0" indent="0">
              <a:buNone/>
            </a:pPr>
            <a:r>
              <a:rPr lang="fi-FI" sz="2000" dirty="0">
                <a:solidFill>
                  <a:srgbClr val="444444"/>
                </a:solidFill>
              </a:rPr>
              <a:t>Yritystoiminnan edellytyksiä arvioitaessa huomioidaan yritystoiminnan kannattavuus, vakavaraisuus, hakijan maksuvalmius sekä tuotteiden ja palvelujen markkinointimahdollisuudet.</a:t>
            </a:r>
          </a:p>
          <a:p>
            <a:pPr marL="0" indent="0">
              <a:buNone/>
            </a:pPr>
            <a:endParaRPr lang="fi-FI" sz="2000" b="0" i="0" dirty="0">
              <a:solidFill>
                <a:srgbClr val="444444"/>
              </a:solidFill>
              <a:effectLst/>
            </a:endParaRPr>
          </a:p>
          <a:p>
            <a:pPr marL="0" indent="0">
              <a:buNone/>
            </a:pPr>
            <a:r>
              <a:rPr lang="fi-FI" sz="2000" b="0" i="0" dirty="0">
                <a:solidFill>
                  <a:srgbClr val="444444"/>
                </a:solidFill>
                <a:effectLst/>
              </a:rPr>
              <a:t>Jos hakija on maatalousyrittäjien yhteenliittymä, edellytyksiä arvioitaessa tarkastellaan yhteisön jäsenten tai osakkaiden yritystoimintaa. Tällöin edellytykset yritystoiminnan jatkuvaan kannattavuuteen tulee olla vähintään puolella yhteisön osakkaista tai jäsenistä.</a:t>
            </a:r>
            <a:endParaRPr lang="fi-FI" sz="2000" dirty="0"/>
          </a:p>
          <a:p>
            <a:pPr marL="0" indent="0">
              <a:buNone/>
            </a:pPr>
            <a:endParaRPr lang="fi-FI" dirty="0"/>
          </a:p>
        </p:txBody>
      </p:sp>
      <p:sp>
        <p:nvSpPr>
          <p:cNvPr id="3" name="Otsikko 2">
            <a:extLst>
              <a:ext uri="{FF2B5EF4-FFF2-40B4-BE49-F238E27FC236}">
                <a16:creationId xmlns:a16="http://schemas.microsoft.com/office/drawing/2014/main" id="{1631B40F-1B4B-9982-C383-7076A1F48106}"/>
              </a:ext>
            </a:extLst>
          </p:cNvPr>
          <p:cNvSpPr>
            <a:spLocks noGrp="1"/>
          </p:cNvSpPr>
          <p:nvPr>
            <p:ph type="title"/>
          </p:nvPr>
        </p:nvSpPr>
        <p:spPr/>
        <p:txBody>
          <a:bodyPr/>
          <a:lstStyle/>
          <a:p>
            <a:r>
              <a:rPr lang="fi-FI" dirty="0"/>
              <a:t>	Maatilan yritystoimintaa koskeva edellytys</a:t>
            </a:r>
          </a:p>
        </p:txBody>
      </p:sp>
    </p:spTree>
    <p:extLst>
      <p:ext uri="{BB962C8B-B14F-4D97-AF65-F5344CB8AC3E}">
        <p14:creationId xmlns:p14="http://schemas.microsoft.com/office/powerpoint/2010/main" val="3803124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84F71D9-EEFC-6198-64FD-DDC5D857A8F9}"/>
              </a:ext>
            </a:extLst>
          </p:cNvPr>
          <p:cNvSpPr>
            <a:spLocks noGrp="1"/>
          </p:cNvSpPr>
          <p:nvPr>
            <p:ph type="body" sz="quarter" idx="22"/>
          </p:nvPr>
        </p:nvSpPr>
        <p:spPr/>
        <p:txBody>
          <a:bodyPr>
            <a:normAutofit fontScale="92500" lnSpcReduction="20000"/>
          </a:bodyPr>
          <a:lstStyle/>
          <a:p>
            <a:pPr marL="0" indent="0">
              <a:buNone/>
            </a:pPr>
            <a:r>
              <a:rPr lang="fi-FI" sz="2000" b="0" i="0" dirty="0">
                <a:solidFill>
                  <a:srgbClr val="444444"/>
                </a:solidFill>
                <a:effectLst/>
              </a:rPr>
              <a:t>Maatilan investointitukea ei myönnetä sellaiseen toimenpiteeseen, jonka toteuttaminen on aloitettu ennen tukihakemuksen jättämistä (poikkeus on suunnittelukustannukset jotka ovat syntyneet 1.1.2023 jälkeen, nämä hyväksytään).</a:t>
            </a:r>
          </a:p>
          <a:p>
            <a:pPr marL="0" indent="0">
              <a:buNone/>
            </a:pPr>
            <a:endParaRPr lang="fi-FI" sz="2000" b="0" i="0" dirty="0">
              <a:solidFill>
                <a:srgbClr val="444444"/>
              </a:solidFill>
              <a:effectLst/>
            </a:endParaRPr>
          </a:p>
          <a:p>
            <a:pPr marL="0" indent="0">
              <a:buNone/>
            </a:pPr>
            <a:r>
              <a:rPr lang="fi-FI" sz="2000" b="0" i="0" dirty="0">
                <a:solidFill>
                  <a:srgbClr val="444444"/>
                </a:solidFill>
                <a:effectLst/>
              </a:rPr>
              <a:t>Investoinnin voi aloittaa sen jälkeen kun investointitukihakemus on jätetty</a:t>
            </a:r>
            <a:endParaRPr lang="fi-FI" sz="2000" b="0" i="0" dirty="0">
              <a:solidFill>
                <a:srgbClr val="FF0000"/>
              </a:solidFill>
              <a:effectLst/>
            </a:endParaRPr>
          </a:p>
          <a:p>
            <a:pPr marL="0" indent="0">
              <a:buNone/>
            </a:pPr>
            <a:r>
              <a:rPr lang="fi-FI" dirty="0">
                <a:solidFill>
                  <a:srgbClr val="FF0000"/>
                </a:solidFill>
              </a:rPr>
              <a:t>Hankkeen a</a:t>
            </a:r>
            <a:r>
              <a:rPr lang="fi-FI" sz="2000" b="0" i="0" dirty="0">
                <a:solidFill>
                  <a:srgbClr val="FF0000"/>
                </a:solidFill>
                <a:effectLst/>
              </a:rPr>
              <a:t>loittaminen ennen tukipäätöksen saamista tehdään täysin omalla riskillä -&gt;</a:t>
            </a:r>
          </a:p>
          <a:p>
            <a:pPr marL="0" indent="0">
              <a:buNone/>
            </a:pPr>
            <a:r>
              <a:rPr lang="fi-FI" sz="2000" b="0" i="0" dirty="0">
                <a:solidFill>
                  <a:srgbClr val="FF0000"/>
                </a:solidFill>
                <a:effectLst/>
              </a:rPr>
              <a:t>Jo aloitettu hanke ei enää jatkossa ole tukikelpoinen eikä siihen voi hakea uudelleen tukea</a:t>
            </a:r>
          </a:p>
          <a:p>
            <a:pPr marL="0" indent="0">
              <a:buNone/>
            </a:pPr>
            <a:endParaRPr lang="fi-FI" sz="2000" b="0" i="0" dirty="0">
              <a:solidFill>
                <a:srgbClr val="444444"/>
              </a:solidFill>
              <a:effectLst/>
            </a:endParaRPr>
          </a:p>
          <a:p>
            <a:pPr marL="0" indent="0">
              <a:buNone/>
            </a:pPr>
            <a:endParaRPr lang="fi-FI" sz="2000" b="0" i="0" dirty="0">
              <a:solidFill>
                <a:srgbClr val="444444"/>
              </a:solidFill>
              <a:effectLst/>
            </a:endParaRPr>
          </a:p>
          <a:p>
            <a:pPr marL="0" indent="0">
              <a:buNone/>
            </a:pPr>
            <a:r>
              <a:rPr lang="fi-FI" sz="2000" b="0" i="0" dirty="0">
                <a:solidFill>
                  <a:srgbClr val="444444"/>
                </a:solidFill>
                <a:effectLst/>
              </a:rPr>
              <a:t>Jos tuettava toimenpide edellyttää luvan hankkimista viranomaiselta, tuen myöntämisen edellytyksenä on </a:t>
            </a:r>
            <a:r>
              <a:rPr lang="fi-FI" sz="2000" b="1" i="0" dirty="0">
                <a:solidFill>
                  <a:srgbClr val="444444"/>
                </a:solidFill>
                <a:effectLst/>
              </a:rPr>
              <a:t>luvan esittäminen </a:t>
            </a:r>
            <a:r>
              <a:rPr lang="fi-FI" sz="2000" b="0" i="0" dirty="0">
                <a:solidFill>
                  <a:srgbClr val="444444"/>
                </a:solidFill>
                <a:effectLst/>
              </a:rPr>
              <a:t>(esim. rakennuslupa, toimenpidelupa, ympäristölupa).</a:t>
            </a:r>
          </a:p>
          <a:p>
            <a:pPr marL="0" indent="0">
              <a:buNone/>
            </a:pPr>
            <a:r>
              <a:rPr lang="fi-FI" dirty="0">
                <a:solidFill>
                  <a:srgbClr val="FF0000"/>
                </a:solidFill>
              </a:rPr>
              <a:t>Lupahakemus ajoissa vireille !</a:t>
            </a:r>
            <a:endParaRPr lang="fi-FI" sz="2000" b="0" i="0" dirty="0">
              <a:solidFill>
                <a:srgbClr val="FF0000"/>
              </a:solidFill>
              <a:effectLst/>
            </a:endParaRPr>
          </a:p>
          <a:p>
            <a:pPr marL="0" indent="0">
              <a:buNone/>
            </a:pPr>
            <a:endParaRPr lang="fi-FI" dirty="0"/>
          </a:p>
        </p:txBody>
      </p:sp>
      <p:sp>
        <p:nvSpPr>
          <p:cNvPr id="3" name="Otsikko 2">
            <a:extLst>
              <a:ext uri="{FF2B5EF4-FFF2-40B4-BE49-F238E27FC236}">
                <a16:creationId xmlns:a16="http://schemas.microsoft.com/office/drawing/2014/main" id="{2CBC97D6-E7C7-C1B8-4FC6-E4666ADD82ED}"/>
              </a:ext>
            </a:extLst>
          </p:cNvPr>
          <p:cNvSpPr>
            <a:spLocks noGrp="1"/>
          </p:cNvSpPr>
          <p:nvPr>
            <p:ph type="title"/>
          </p:nvPr>
        </p:nvSpPr>
        <p:spPr/>
        <p:txBody>
          <a:bodyPr/>
          <a:lstStyle/>
          <a:p>
            <a:r>
              <a:rPr lang="fi-FI" dirty="0"/>
              <a:t>Tuettavaa toimenpidettä koskevat edellytykset</a:t>
            </a:r>
          </a:p>
        </p:txBody>
      </p:sp>
    </p:spTree>
    <p:extLst>
      <p:ext uri="{BB962C8B-B14F-4D97-AF65-F5344CB8AC3E}">
        <p14:creationId xmlns:p14="http://schemas.microsoft.com/office/powerpoint/2010/main" val="1273312094"/>
      </p:ext>
    </p:extLst>
  </p:cSld>
  <p:clrMapOvr>
    <a:masterClrMapping/>
  </p:clrMapOvr>
</p:sld>
</file>

<file path=ppt/theme/theme1.xml><?xml version="1.0" encoding="utf-8"?>
<a:theme xmlns:a="http://schemas.openxmlformats.org/drawingml/2006/main" name="Sisältökalvot">
  <a:themeElements>
    <a:clrScheme name="Maaseutu-fi">
      <a:dk1>
        <a:srgbClr val="000000"/>
      </a:dk1>
      <a:lt1>
        <a:srgbClr val="FFFFFF"/>
      </a:lt1>
      <a:dk2>
        <a:srgbClr val="44546A"/>
      </a:dk2>
      <a:lt2>
        <a:srgbClr val="E7E6E6"/>
      </a:lt2>
      <a:accent1>
        <a:srgbClr val="63BD88"/>
      </a:accent1>
      <a:accent2>
        <a:srgbClr val="FE7303"/>
      </a:accent2>
      <a:accent3>
        <a:srgbClr val="165B94"/>
      </a:accent3>
      <a:accent4>
        <a:srgbClr val="30E0E9"/>
      </a:accent4>
      <a:accent5>
        <a:srgbClr val="E7B65C"/>
      </a:accent5>
      <a:accent6>
        <a:srgbClr val="F7928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sältökalvot - Ei alareunaa">
  <a:themeElements>
    <a:clrScheme name="Maaseutu-fi">
      <a:dk1>
        <a:srgbClr val="000000"/>
      </a:dk1>
      <a:lt1>
        <a:srgbClr val="FFFFFF"/>
      </a:lt1>
      <a:dk2>
        <a:srgbClr val="44546A"/>
      </a:dk2>
      <a:lt2>
        <a:srgbClr val="E7E6E6"/>
      </a:lt2>
      <a:accent1>
        <a:srgbClr val="63BD88"/>
      </a:accent1>
      <a:accent2>
        <a:srgbClr val="FE7303"/>
      </a:accent2>
      <a:accent3>
        <a:srgbClr val="165B94"/>
      </a:accent3>
      <a:accent4>
        <a:srgbClr val="30E0E9"/>
      </a:accent4>
      <a:accent5>
        <a:srgbClr val="E7B65C"/>
      </a:accent5>
      <a:accent6>
        <a:srgbClr val="F7928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net, välikalvot, loppukalvo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raafiset elementi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5B1AE0FE23D6459113E48C7AFF170E" ma:contentTypeVersion="10" ma:contentTypeDescription="Create a new document." ma:contentTypeScope="" ma:versionID="87d9173894724cc144633b1646d8d4ff">
  <xsd:schema xmlns:xsd="http://www.w3.org/2001/XMLSchema" xmlns:xs="http://www.w3.org/2001/XMLSchema" xmlns:p="http://schemas.microsoft.com/office/2006/metadata/properties" xmlns:ns2="0123031f-e947-4b25-8dfc-c4abd861bdf2" xmlns:ns3="96dd3c4d-fbd0-4b9a-88ac-301973ed0ddc" targetNamespace="http://schemas.microsoft.com/office/2006/metadata/properties" ma:root="true" ma:fieldsID="665849f6b76df3920c2d989a2e196a4b" ns2:_="" ns3:_="">
    <xsd:import namespace="0123031f-e947-4b25-8dfc-c4abd861bdf2"/>
    <xsd:import namespace="96dd3c4d-fbd0-4b9a-88ac-301973ed0dd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23031f-e947-4b25-8dfc-c4abd861b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6dd3c4d-fbd0-4b9a-88ac-301973ed0dd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3E8508-7A8D-4FD6-B7FA-BA0B8466B0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23031f-e947-4b25-8dfc-c4abd861bdf2"/>
    <ds:schemaRef ds:uri="96dd3c4d-fbd0-4b9a-88ac-301973ed0d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8D0D63-99E9-4BC3-B811-55E4400300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Maaseutuohjelman_yhteinen_esityspohja_2021_240221</Template>
  <TotalTime>6977</TotalTime>
  <Words>2778</Words>
  <Application>Microsoft Office PowerPoint</Application>
  <PresentationFormat>Laajakuva</PresentationFormat>
  <Paragraphs>276</Paragraphs>
  <Slides>33</Slides>
  <Notes>1</Notes>
  <HiddenSlides>0</HiddenSlides>
  <MMClips>0</MMClips>
  <ScaleCrop>false</ScaleCrop>
  <HeadingPairs>
    <vt:vector size="6" baseType="variant">
      <vt:variant>
        <vt:lpstr>Käytetyt fontit</vt:lpstr>
      </vt:variant>
      <vt:variant>
        <vt:i4>5</vt:i4>
      </vt:variant>
      <vt:variant>
        <vt:lpstr>Teema</vt:lpstr>
      </vt:variant>
      <vt:variant>
        <vt:i4>4</vt:i4>
      </vt:variant>
      <vt:variant>
        <vt:lpstr>Dian otsikot</vt:lpstr>
      </vt:variant>
      <vt:variant>
        <vt:i4>33</vt:i4>
      </vt:variant>
    </vt:vector>
  </HeadingPairs>
  <TitlesOfParts>
    <vt:vector size="42" baseType="lpstr">
      <vt:lpstr>Arial</vt:lpstr>
      <vt:lpstr>Calibri</vt:lpstr>
      <vt:lpstr>IntervalSansProRegular</vt:lpstr>
      <vt:lpstr>Tahoma</vt:lpstr>
      <vt:lpstr>ヒラギノ角ゴ Pro W3</vt:lpstr>
      <vt:lpstr>Sisältökalvot</vt:lpstr>
      <vt:lpstr>Sisältökalvot - Ei alareunaa</vt:lpstr>
      <vt:lpstr>Kannet, välikalvot, loppukalvot</vt:lpstr>
      <vt:lpstr>Graafiset elementit</vt:lpstr>
      <vt:lpstr>Maatalouden investointituki</vt:lpstr>
      <vt:lpstr>  Maatalouden investointituen tavoite</vt:lpstr>
      <vt:lpstr>  Maatalouden investointituen tavoite</vt:lpstr>
      <vt:lpstr>TUKIJÄRJESTELMÄN KESKEISET PERIAATTEET</vt:lpstr>
      <vt:lpstr>  Tuen saajaa koskevat edellytykset</vt:lpstr>
      <vt:lpstr>   Ammattitaitovaatimus</vt:lpstr>
      <vt:lpstr>  Maatilan hallintaa koskevat edellytykset</vt:lpstr>
      <vt:lpstr> Maatilan yritystoimintaa koskeva edellytys</vt:lpstr>
      <vt:lpstr>Tuettavaa toimenpidettä koskevat edellytykset</vt:lpstr>
      <vt:lpstr>    Tukimuodot</vt:lpstr>
      <vt:lpstr> Tuettavat investoinnit</vt:lpstr>
      <vt:lpstr>Investoinnit maatilojen kilpailukyvyn kehittämiseen     Lypsy- ja nautakarjatalous</vt:lpstr>
      <vt:lpstr>Investoinnit maatilojen kilpailukyvyn kehittämiseen       Sikatalous</vt:lpstr>
      <vt:lpstr>Investoinnit maatilojen kilpailukyvyn kehittämiseen  Lihasiipikarjatalous, Lammas-ja vuohitalous, Hevostalous</vt:lpstr>
      <vt:lpstr>Investoinnit maatilojen kilpailukyvyn kehittämiseen    Mehiläistalous ja Kasvihuonetuotanto</vt:lpstr>
      <vt:lpstr>Investoinnit maatilojen kilpailukyvyn kehittämiseen     Kuivaamo ja Varastot</vt:lpstr>
      <vt:lpstr>Investoinnit maatilojen kilpailukyvyn kehittämiseen      Myyntikunnostus</vt:lpstr>
      <vt:lpstr>Investoinnit maatilojen kilpailukyvyn kehittämiseen   Työympäristöä ja tuotantohygieniaa edistävät investoinnit</vt:lpstr>
      <vt:lpstr>Ympäristön tilaa ja kestävää tuotantotapaa edistävät      investoinnit</vt:lpstr>
      <vt:lpstr>Ympäristön tilaa ja kestävää tuotantotapaa edistävät      investoinnit</vt:lpstr>
      <vt:lpstr>Ympäristön tilaa ja kestävää tuotantotapaa edistävät      investoinnit</vt:lpstr>
      <vt:lpstr>Maatilojen energiainvestoinnit</vt:lpstr>
      <vt:lpstr>  Maatilojen energiainvestoinnit</vt:lpstr>
      <vt:lpstr> Eläinten hyvinvointia ja bioturvallisuutta edistävät      investoinnit</vt:lpstr>
      <vt:lpstr>Tukikohde           korkotukilaina%   avustus%(ab)  lisäavustus (%yks.)</vt:lpstr>
      <vt:lpstr>Tukikohde             korkotukilaina%   avustus%(ab) </vt:lpstr>
      <vt:lpstr>Tuen hakeminen vuonna 2024 ja siitä eteenpäin</vt:lpstr>
      <vt:lpstr>  Ennen kuin jätät tukihakemuksen</vt:lpstr>
      <vt:lpstr> Hakemusten käsittely ELY-keskuksessa</vt:lpstr>
      <vt:lpstr>  Tuettavien toimenpiteiden valinta</vt:lpstr>
      <vt:lpstr>    Valintaperusteet</vt:lpstr>
      <vt:lpstr>  Lisätietoja ja yhteystiedot</vt:lpstr>
      <vt:lpstr>Kiitos!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Tulosviestintä 2022</dc:title>
  <dc:creator>Nivukoski Emilia (Ruokavirasto)</dc:creator>
  <cp:lastModifiedBy>Karita Alén</cp:lastModifiedBy>
  <cp:revision>121</cp:revision>
  <cp:lastPrinted>2018-08-24T13:32:20Z</cp:lastPrinted>
  <dcterms:created xsi:type="dcterms:W3CDTF">2022-04-05T10:40:53Z</dcterms:created>
  <dcterms:modified xsi:type="dcterms:W3CDTF">2024-04-04T08:12:37Z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DOCS AutoSave">
    <vt:lpwstr/>
  </property>
  <property fmtid="{D5CDD505-2E9C-101B-9397-08002B2CF9AE}" pid="3" name="ContentTypeId">
    <vt:lpwstr>0x010100D85B1AE0FE23D6459113E48C7AFF170E</vt:lpwstr>
  </property>
</Properties>
</file>